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Default Extension="gif" ContentType="image/gif"/>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3" r:id="rId2"/>
  </p:sldMasterIdLst>
  <p:notesMasterIdLst>
    <p:notesMasterId r:id="rId50"/>
  </p:notesMasterIdLst>
  <p:sldIdLst>
    <p:sldId id="428" r:id="rId3"/>
    <p:sldId id="443" r:id="rId4"/>
    <p:sldId id="396" r:id="rId5"/>
    <p:sldId id="429" r:id="rId6"/>
    <p:sldId id="431" r:id="rId7"/>
    <p:sldId id="432" r:id="rId8"/>
    <p:sldId id="437" r:id="rId9"/>
    <p:sldId id="487" r:id="rId10"/>
    <p:sldId id="462" r:id="rId11"/>
    <p:sldId id="473" r:id="rId12"/>
    <p:sldId id="465" r:id="rId13"/>
    <p:sldId id="466" r:id="rId14"/>
    <p:sldId id="461" r:id="rId15"/>
    <p:sldId id="460" r:id="rId16"/>
    <p:sldId id="468" r:id="rId17"/>
    <p:sldId id="464" r:id="rId18"/>
    <p:sldId id="459" r:id="rId19"/>
    <p:sldId id="474" r:id="rId20"/>
    <p:sldId id="469" r:id="rId21"/>
    <p:sldId id="485" r:id="rId22"/>
    <p:sldId id="476" r:id="rId23"/>
    <p:sldId id="477" r:id="rId24"/>
    <p:sldId id="486" r:id="rId25"/>
    <p:sldId id="478" r:id="rId26"/>
    <p:sldId id="511" r:id="rId27"/>
    <p:sldId id="472" r:id="rId28"/>
    <p:sldId id="492" r:id="rId29"/>
    <p:sldId id="493"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06" r:id="rId43"/>
    <p:sldId id="507" r:id="rId44"/>
    <p:sldId id="509" r:id="rId45"/>
    <p:sldId id="510" r:id="rId46"/>
    <p:sldId id="512" r:id="rId47"/>
    <p:sldId id="451" r:id="rId48"/>
    <p:sldId id="491" r:id="rId49"/>
  </p:sldIdLst>
  <p:sldSz cx="9144000" cy="6858000" type="screen4x3"/>
  <p:notesSz cx="6858000" cy="9144000"/>
  <p:custShowLst>
    <p:custShow name="Apresentação personalizada 1" id="0">
      <p:sldLst/>
    </p:custShow>
    <p:custShow name="Apresentação personalizada 2" id="1">
      <p:sldLst/>
    </p:custShow>
  </p:custShowLst>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5613" indent="1588" algn="l" rtl="0" fontAlgn="base">
      <a:spcBef>
        <a:spcPct val="0"/>
      </a:spcBef>
      <a:spcAft>
        <a:spcPct val="0"/>
      </a:spcAft>
      <a:defRPr kern="1200">
        <a:solidFill>
          <a:schemeClr val="tx1"/>
        </a:solidFill>
        <a:latin typeface="Arial" pitchFamily="34" charset="0"/>
        <a:ea typeface="+mn-ea"/>
        <a:cs typeface="Arial" pitchFamily="34" charset="0"/>
      </a:defRPr>
    </a:lvl2pPr>
    <a:lvl3pPr marL="912813" indent="1588" algn="l" rtl="0" fontAlgn="base">
      <a:spcBef>
        <a:spcPct val="0"/>
      </a:spcBef>
      <a:spcAft>
        <a:spcPct val="0"/>
      </a:spcAft>
      <a:defRPr kern="1200">
        <a:solidFill>
          <a:schemeClr val="tx1"/>
        </a:solidFill>
        <a:latin typeface="Arial" pitchFamily="34" charset="0"/>
        <a:ea typeface="+mn-ea"/>
        <a:cs typeface="Arial" pitchFamily="34" charset="0"/>
      </a:defRPr>
    </a:lvl3pPr>
    <a:lvl4pPr marL="1370013" indent="1588" algn="l" rtl="0" fontAlgn="base">
      <a:spcBef>
        <a:spcPct val="0"/>
      </a:spcBef>
      <a:spcAft>
        <a:spcPct val="0"/>
      </a:spcAft>
      <a:defRPr kern="1200">
        <a:solidFill>
          <a:schemeClr val="tx1"/>
        </a:solidFill>
        <a:latin typeface="Arial" pitchFamily="34" charset="0"/>
        <a:ea typeface="+mn-ea"/>
        <a:cs typeface="Arial" pitchFamily="34" charset="0"/>
      </a:defRPr>
    </a:lvl4pPr>
    <a:lvl5pPr marL="1827213" indent="1588"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1515"/>
    <a:srgbClr val="EA0000"/>
    <a:srgbClr val="ABFE6C"/>
    <a:srgbClr val="FFCC00"/>
    <a:srgbClr val="C2DBA9"/>
    <a:srgbClr val="8490A4"/>
    <a:srgbClr val="F9FBF7"/>
    <a:srgbClr val="FF7C80"/>
    <a:srgbClr val="FF0000"/>
    <a:srgbClr val="FF66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77629" autoAdjust="0"/>
  </p:normalViewPr>
  <p:slideViewPr>
    <p:cSldViewPr>
      <p:cViewPr varScale="1">
        <p:scale>
          <a:sx n="88" d="100"/>
          <a:sy n="88" d="100"/>
        </p:scale>
        <p:origin x="-516" y="-102"/>
      </p:cViewPr>
      <p:guideLst>
        <p:guide orient="horz" pos="2160"/>
        <p:guide pos="2880"/>
      </p:guideLst>
    </p:cSldViewPr>
  </p:slideViewPr>
  <p:outlineViewPr>
    <p:cViewPr>
      <p:scale>
        <a:sx n="33" d="100"/>
        <a:sy n="33" d="100"/>
      </p:scale>
      <p:origin x="0" y="3456"/>
    </p:cViewPr>
  </p:outlineViewPr>
  <p:notesTextViewPr>
    <p:cViewPr>
      <p:scale>
        <a:sx n="100" d="100"/>
        <a:sy n="100" d="100"/>
      </p:scale>
      <p:origin x="0" y="0"/>
    </p:cViewPr>
  </p:notesTextViewPr>
  <p:sorterViewPr>
    <p:cViewPr>
      <p:scale>
        <a:sx n="66" d="100"/>
        <a:sy n="66" d="100"/>
      </p:scale>
      <p:origin x="0" y="10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strRef>
              <c:f>Plan1!$A$2</c:f>
              <c:strCache>
                <c:ptCount val="1"/>
                <c:pt idx="0">
                  <c:v>Produtos On-line</c:v>
                </c:pt>
              </c:strCache>
            </c:strRef>
          </c:tx>
          <c:spPr>
            <a:ln w="57150">
              <a:solidFill>
                <a:srgbClr val="0070C0"/>
              </a:solidFill>
            </a:ln>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Plan1!$B$2:$H$2</c:f>
              <c:numCache>
                <c:formatCode>General</c:formatCode>
                <c:ptCount val="7"/>
                <c:pt idx="0">
                  <c:v>1</c:v>
                </c:pt>
                <c:pt idx="1">
                  <c:v>0</c:v>
                </c:pt>
                <c:pt idx="2">
                  <c:v>0</c:v>
                </c:pt>
                <c:pt idx="3">
                  <c:v>0</c:v>
                </c:pt>
                <c:pt idx="4">
                  <c:v>1</c:v>
                </c:pt>
                <c:pt idx="5">
                  <c:v>0</c:v>
                </c:pt>
                <c:pt idx="6">
                  <c:v>3</c:v>
                </c:pt>
              </c:numCache>
            </c:numRef>
          </c:val>
        </c:ser>
        <c:ser>
          <c:idx val="1"/>
          <c:order val="1"/>
          <c:tx>
            <c:strRef>
              <c:f>Plan1!$A$3</c:f>
              <c:strCache>
                <c:ptCount val="1"/>
                <c:pt idx="0">
                  <c:v>Produtos desktop</c:v>
                </c:pt>
              </c:strCache>
            </c:strRef>
          </c:tx>
          <c:spPr>
            <a:ln w="57150">
              <a:solidFill>
                <a:srgbClr val="C00000"/>
              </a:solidFill>
            </a:ln>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Plan1!$B$3:$H$3</c:f>
              <c:numCache>
                <c:formatCode>General</c:formatCode>
                <c:ptCount val="7"/>
                <c:pt idx="0">
                  <c:v>2</c:v>
                </c:pt>
                <c:pt idx="1">
                  <c:v>0</c:v>
                </c:pt>
                <c:pt idx="2">
                  <c:v>3</c:v>
                </c:pt>
                <c:pt idx="3">
                  <c:v>0</c:v>
                </c:pt>
                <c:pt idx="4">
                  <c:v>2</c:v>
                </c:pt>
                <c:pt idx="5">
                  <c:v>5</c:v>
                </c:pt>
                <c:pt idx="6">
                  <c:v>0</c:v>
                </c:pt>
              </c:numCache>
            </c:numRef>
          </c:val>
        </c:ser>
        <c:ser>
          <c:idx val="2"/>
          <c:order val="2"/>
          <c:tx>
            <c:strRef>
              <c:f>Plan1!$A$4</c:f>
              <c:strCache>
                <c:ptCount val="1"/>
                <c:pt idx="0">
                  <c:v>Cube</c:v>
                </c:pt>
              </c:strCache>
            </c:strRef>
          </c:tx>
          <c:spPr>
            <a:ln w="57150">
              <a:solidFill>
                <a:srgbClr val="92D050"/>
              </a:solidFill>
            </a:ln>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Plan1!$B$4:$H$4</c:f>
              <c:numCache>
                <c:formatCode>General</c:formatCode>
                <c:ptCount val="7"/>
                <c:pt idx="0">
                  <c:v>5</c:v>
                </c:pt>
                <c:pt idx="1">
                  <c:v>5</c:v>
                </c:pt>
                <c:pt idx="2">
                  <c:v>3</c:v>
                </c:pt>
                <c:pt idx="3">
                  <c:v>0</c:v>
                </c:pt>
                <c:pt idx="4">
                  <c:v>3</c:v>
                </c:pt>
                <c:pt idx="5">
                  <c:v>5</c:v>
                </c:pt>
                <c:pt idx="6">
                  <c:v>0</c:v>
                </c:pt>
              </c:numCache>
            </c:numRef>
          </c:val>
        </c:ser>
        <c:marker val="1"/>
        <c:axId val="71189632"/>
        <c:axId val="71191168"/>
      </c:lineChart>
      <c:catAx>
        <c:axId val="71189632"/>
        <c:scaling>
          <c:orientation val="minMax"/>
        </c:scaling>
        <c:axPos val="b"/>
        <c:tickLblPos val="nextTo"/>
        <c:txPr>
          <a:bodyPr/>
          <a:lstStyle/>
          <a:p>
            <a:pPr>
              <a:defRPr sz="1100"/>
            </a:pPr>
            <a:endParaRPr lang="pt-BR"/>
          </a:p>
        </c:txPr>
        <c:crossAx val="71191168"/>
        <c:crosses val="autoZero"/>
        <c:auto val="1"/>
        <c:lblAlgn val="ctr"/>
        <c:lblOffset val="100"/>
      </c:catAx>
      <c:valAx>
        <c:axId val="71191168"/>
        <c:scaling>
          <c:orientation val="minMax"/>
        </c:scaling>
        <c:axPos val="l"/>
        <c:majorGridlines/>
        <c:numFmt formatCode="General" sourceLinked="1"/>
        <c:tickLblPos val="nextTo"/>
        <c:crossAx val="71189632"/>
        <c:crosses val="autoZero"/>
        <c:crossBetween val="between"/>
      </c:valAx>
    </c:plotArea>
    <c:legend>
      <c:legendPos val="r"/>
      <c:layout/>
      <c:txPr>
        <a:bodyPr/>
        <a:lstStyle/>
        <a:p>
          <a:pPr>
            <a:defRPr sz="1100"/>
          </a:pPr>
          <a:endParaRPr lang="pt-BR"/>
        </a:p>
      </c:txPr>
    </c:legend>
    <c:plotVisOnly val="1"/>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strRef>
              <c:f>Plan1!$A$2</c:f>
              <c:strCache>
                <c:ptCount val="1"/>
                <c:pt idx="0">
                  <c:v>Produtos On-line</c:v>
                </c:pt>
              </c:strCache>
            </c:strRef>
          </c:tx>
          <c:spPr>
            <a:ln w="57150">
              <a:solidFill>
                <a:srgbClr val="0070C0"/>
              </a:solidFill>
            </a:ln>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Plan1!$B$2:$H$2</c:f>
              <c:numCache>
                <c:formatCode>General</c:formatCode>
                <c:ptCount val="7"/>
                <c:pt idx="0">
                  <c:v>1</c:v>
                </c:pt>
                <c:pt idx="1">
                  <c:v>0</c:v>
                </c:pt>
                <c:pt idx="2">
                  <c:v>0</c:v>
                </c:pt>
                <c:pt idx="3">
                  <c:v>0</c:v>
                </c:pt>
                <c:pt idx="4">
                  <c:v>1</c:v>
                </c:pt>
                <c:pt idx="5">
                  <c:v>0</c:v>
                </c:pt>
                <c:pt idx="6">
                  <c:v>3</c:v>
                </c:pt>
              </c:numCache>
            </c:numRef>
          </c:val>
        </c:ser>
        <c:ser>
          <c:idx val="1"/>
          <c:order val="1"/>
          <c:tx>
            <c:strRef>
              <c:f>Plan1!$A$3</c:f>
              <c:strCache>
                <c:ptCount val="1"/>
                <c:pt idx="0">
                  <c:v>Produtos desktop</c:v>
                </c:pt>
              </c:strCache>
            </c:strRef>
          </c:tx>
          <c:spPr>
            <a:ln w="57150">
              <a:solidFill>
                <a:srgbClr val="C00000"/>
              </a:solidFill>
            </a:ln>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Plan1!$B$3:$H$3</c:f>
              <c:numCache>
                <c:formatCode>General</c:formatCode>
                <c:ptCount val="7"/>
                <c:pt idx="0">
                  <c:v>2</c:v>
                </c:pt>
                <c:pt idx="1">
                  <c:v>0</c:v>
                </c:pt>
                <c:pt idx="2">
                  <c:v>3</c:v>
                </c:pt>
                <c:pt idx="3">
                  <c:v>0</c:v>
                </c:pt>
                <c:pt idx="4">
                  <c:v>2</c:v>
                </c:pt>
                <c:pt idx="5">
                  <c:v>5</c:v>
                </c:pt>
                <c:pt idx="6">
                  <c:v>0</c:v>
                </c:pt>
              </c:numCache>
            </c:numRef>
          </c:val>
        </c:ser>
        <c:ser>
          <c:idx val="2"/>
          <c:order val="2"/>
          <c:tx>
            <c:strRef>
              <c:f>Plan1!$A$4</c:f>
              <c:strCache>
                <c:ptCount val="1"/>
                <c:pt idx="0">
                  <c:v>Cube</c:v>
                </c:pt>
              </c:strCache>
            </c:strRef>
          </c:tx>
          <c:spPr>
            <a:ln w="57150">
              <a:solidFill>
                <a:srgbClr val="92D050"/>
              </a:solidFill>
            </a:ln>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Plan1!$B$4:$H$4</c:f>
              <c:numCache>
                <c:formatCode>General</c:formatCode>
                <c:ptCount val="7"/>
                <c:pt idx="0">
                  <c:v>5</c:v>
                </c:pt>
                <c:pt idx="1">
                  <c:v>5</c:v>
                </c:pt>
                <c:pt idx="2">
                  <c:v>3</c:v>
                </c:pt>
                <c:pt idx="3">
                  <c:v>0</c:v>
                </c:pt>
                <c:pt idx="4">
                  <c:v>3</c:v>
                </c:pt>
                <c:pt idx="5">
                  <c:v>5</c:v>
                </c:pt>
                <c:pt idx="6">
                  <c:v>0</c:v>
                </c:pt>
              </c:numCache>
            </c:numRef>
          </c:val>
        </c:ser>
        <c:ser>
          <c:idx val="3"/>
          <c:order val="3"/>
          <c:tx>
            <c:strRef>
              <c:f>Plan1!$A$5</c:f>
              <c:strCache>
                <c:ptCount val="1"/>
                <c:pt idx="0">
                  <c:v>Hélice</c:v>
                </c:pt>
              </c:strCache>
            </c:strRef>
          </c:tx>
          <c:spPr>
            <a:ln w="57150">
              <a:solidFill>
                <a:srgbClr val="7030A0"/>
              </a:solidFill>
            </a:ln>
            <a:effectLst>
              <a:glow rad="228600">
                <a:schemeClr val="accent1">
                  <a:satMod val="175000"/>
                  <a:alpha val="40000"/>
                </a:schemeClr>
              </a:glow>
            </a:effectLst>
          </c:spPr>
          <c:marker>
            <c:symbol val="none"/>
          </c:marker>
          <c:cat>
            <c:strRef>
              <c:f>Plan1!$B$1:$H$1</c:f>
              <c:strCache>
                <c:ptCount val="7"/>
                <c:pt idx="0">
                  <c:v>Velocidade</c:v>
                </c:pt>
                <c:pt idx="1">
                  <c:v>Uso do Smith-Waterman</c:v>
                </c:pt>
                <c:pt idx="2">
                  <c:v>Comparação com Banco Privado</c:v>
                </c:pt>
                <c:pt idx="3">
                  <c:v>Compartilhar Dados na Web</c:v>
                </c:pt>
                <c:pt idx="4">
                  <c:v>Armazenamento das Configurações</c:v>
                </c:pt>
                <c:pt idx="5">
                  <c:v>Ausência de Penalidades</c:v>
                </c:pt>
                <c:pt idx="6">
                  <c:v>Ausência de Programação</c:v>
                </c:pt>
              </c:strCache>
            </c:strRef>
          </c:cat>
          <c:val>
            <c:numRef>
              <c:f>Plan1!$B$5:$H$5</c:f>
              <c:numCache>
                <c:formatCode>General</c:formatCode>
                <c:ptCount val="7"/>
                <c:pt idx="0">
                  <c:v>4</c:v>
                </c:pt>
                <c:pt idx="1">
                  <c:v>5</c:v>
                </c:pt>
                <c:pt idx="2">
                  <c:v>5</c:v>
                </c:pt>
                <c:pt idx="3">
                  <c:v>5</c:v>
                </c:pt>
                <c:pt idx="4">
                  <c:v>5</c:v>
                </c:pt>
                <c:pt idx="5">
                  <c:v>5</c:v>
                </c:pt>
                <c:pt idx="6">
                  <c:v>5</c:v>
                </c:pt>
              </c:numCache>
            </c:numRef>
          </c:val>
        </c:ser>
        <c:marker val="1"/>
        <c:axId val="78920320"/>
        <c:axId val="79078528"/>
      </c:lineChart>
      <c:catAx>
        <c:axId val="78920320"/>
        <c:scaling>
          <c:orientation val="minMax"/>
        </c:scaling>
        <c:axPos val="b"/>
        <c:tickLblPos val="nextTo"/>
        <c:txPr>
          <a:bodyPr/>
          <a:lstStyle/>
          <a:p>
            <a:pPr>
              <a:defRPr sz="1100"/>
            </a:pPr>
            <a:endParaRPr lang="pt-BR"/>
          </a:p>
        </c:txPr>
        <c:crossAx val="79078528"/>
        <c:crosses val="autoZero"/>
        <c:auto val="1"/>
        <c:lblAlgn val="ctr"/>
        <c:lblOffset val="100"/>
      </c:catAx>
      <c:valAx>
        <c:axId val="79078528"/>
        <c:scaling>
          <c:orientation val="minMax"/>
        </c:scaling>
        <c:axPos val="l"/>
        <c:majorGridlines/>
        <c:numFmt formatCode="General" sourceLinked="1"/>
        <c:tickLblPos val="nextTo"/>
        <c:crossAx val="78920320"/>
        <c:crosses val="autoZero"/>
        <c:crossBetween val="between"/>
      </c:valAx>
    </c:plotArea>
    <c:legend>
      <c:legendPos val="r"/>
      <c:layout/>
      <c:txPr>
        <a:bodyPr/>
        <a:lstStyle/>
        <a:p>
          <a:pPr>
            <a:defRPr sz="1100"/>
          </a:pPr>
          <a:endParaRPr lang="pt-BR"/>
        </a:p>
      </c:txPr>
    </c:legend>
    <c:plotVisOnly val="1"/>
  </c:chart>
  <c:txPr>
    <a:bodyPr/>
    <a:lstStyle/>
    <a:p>
      <a:pPr>
        <a:defRPr sz="18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Engenharia Genética</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PT" sz="2000" dirty="0" smtClean="0"/>
            <a:t>1 - Introdução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0206A32A-C08C-48E2-9831-FCD8B707D118}">
      <dgm:prSet phldrT="[Texto]" custT="1"/>
      <dgm:spPr/>
      <dgm:t>
        <a:bodyPr/>
        <a:lstStyle/>
        <a:p>
          <a:r>
            <a:rPr lang="pt-BR" sz="2000" dirty="0" smtClean="0">
              <a:latin typeface="Calibri" pitchFamily="34" charset="0"/>
            </a:rPr>
            <a:t>Genes</a:t>
          </a:r>
          <a:endParaRPr lang="pt-BR" sz="2000" dirty="0">
            <a:latin typeface="Calibri" pitchFamily="34" charset="0"/>
          </a:endParaRPr>
        </a:p>
      </dgm:t>
    </dgm:pt>
    <dgm:pt modelId="{8A71F17C-8945-4ED5-8936-133720989E2F}" type="parTrans" cxnId="{B0037E11-6F1A-4D22-B80D-46806BBD55C6}">
      <dgm:prSet/>
      <dgm:spPr/>
    </dgm:pt>
    <dgm:pt modelId="{F83AF751-2C30-42FC-96BF-ADF3859C3655}" type="sibTrans" cxnId="{B0037E11-6F1A-4D22-B80D-46806BBD55C6}">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Y="50">
        <dgm:presLayoutVars>
          <dgm:bulletEnabled val="1"/>
        </dgm:presLayoutVars>
      </dgm:prSet>
      <dgm:spPr/>
      <dgm:t>
        <a:bodyPr/>
        <a:lstStyle/>
        <a:p>
          <a:endParaRPr lang="pt-BR"/>
        </a:p>
      </dgm:t>
    </dgm:pt>
  </dgm:ptLst>
  <dgm:cxnLst>
    <dgm:cxn modelId="{FC2C72A5-5A03-4C00-BB30-0F243AF7C04B}" type="presOf" srcId="{15E231C0-62CE-4985-8E07-7223824855A8}" destId="{E503CB9B-0BF1-4F11-B3B3-B0858B795063}" srcOrd="0" destOrd="0" presId="urn:microsoft.com/office/officeart/2005/8/layout/list1"/>
    <dgm:cxn modelId="{A658FCA0-DB36-4D8B-BEBA-21E9CB9C66EE}" srcId="{E582E67B-2264-4500-B181-84AC0201B378}" destId="{E037CFE7-FE97-47C7-871E-FD4C570772FB}" srcOrd="2" destOrd="0" parTransId="{83D90B0C-A4B5-4A94-87AF-AD3CD4F407C0}" sibTransId="{7297D5A2-6FEE-4423-AA2B-34A8831AFB1B}"/>
    <dgm:cxn modelId="{8CE038E3-4BA7-4B45-A3E1-BFF8D2D71449}" type="presOf" srcId="{E582E67B-2264-4500-B181-84AC0201B378}" destId="{FCF83094-350B-467E-8D32-B8A7F88130E6}" srcOrd="1" destOrd="0" presId="urn:microsoft.com/office/officeart/2005/8/layout/list1"/>
    <dgm:cxn modelId="{D1D0AA1F-AF44-45BA-850E-65EC1C2C2021}" srcId="{E582E67B-2264-4500-B181-84AC0201B378}" destId="{15E231C0-62CE-4985-8E07-7223824855A8}" srcOrd="0"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52B285BA-4BA1-48E7-B9FB-FB4A360FF253}" type="presOf" srcId="{4CD47399-159D-463D-B4D8-1333FAF54972}" destId="{A7AC2537-B36C-4249-AE02-62D368BDDE34}" srcOrd="0" destOrd="0" presId="urn:microsoft.com/office/officeart/2005/8/layout/list1"/>
    <dgm:cxn modelId="{1F2AD204-ACA4-4BA2-B2E2-5191BA4CB242}" type="presOf" srcId="{E037CFE7-FE97-47C7-871E-FD4C570772FB}" destId="{E503CB9B-0BF1-4F11-B3B3-B0858B795063}" srcOrd="0" destOrd="2" presId="urn:microsoft.com/office/officeart/2005/8/layout/list1"/>
    <dgm:cxn modelId="{29F81021-DCB5-410D-8B40-FECBC89DD7C0}" type="presOf" srcId="{0206A32A-C08C-48E2-9831-FCD8B707D118}" destId="{E503CB9B-0BF1-4F11-B3B3-B0858B795063}" srcOrd="0" destOrd="1" presId="urn:microsoft.com/office/officeart/2005/8/layout/list1"/>
    <dgm:cxn modelId="{59672EFF-2D00-4AF9-81ED-F56DA6AFB291}" type="presOf" srcId="{E582E67B-2264-4500-B181-84AC0201B378}" destId="{B378E140-EF83-4C66-BA11-85748106AC0D}" srcOrd="0" destOrd="0" presId="urn:microsoft.com/office/officeart/2005/8/layout/list1"/>
    <dgm:cxn modelId="{B0037E11-6F1A-4D22-B80D-46806BBD55C6}" srcId="{E582E67B-2264-4500-B181-84AC0201B378}" destId="{0206A32A-C08C-48E2-9831-FCD8B707D118}" srcOrd="1" destOrd="0" parTransId="{8A71F17C-8945-4ED5-8936-133720989E2F}" sibTransId="{F83AF751-2C30-42FC-96BF-ADF3859C3655}"/>
    <dgm:cxn modelId="{C4D5D911-D902-4664-9611-2361C41809E5}" type="presParOf" srcId="{A7AC2537-B36C-4249-AE02-62D368BDDE34}" destId="{5518EBD0-0F44-424C-8962-6CBB198E0CEB}" srcOrd="0" destOrd="0" presId="urn:microsoft.com/office/officeart/2005/8/layout/list1"/>
    <dgm:cxn modelId="{BC024DE3-1300-4731-9CF4-C155B4ADC0A2}" type="presParOf" srcId="{5518EBD0-0F44-424C-8962-6CBB198E0CEB}" destId="{B378E140-EF83-4C66-BA11-85748106AC0D}" srcOrd="0" destOrd="0" presId="urn:microsoft.com/office/officeart/2005/8/layout/list1"/>
    <dgm:cxn modelId="{FB67A9EB-B836-4B24-A960-3D131FC66B11}" type="presParOf" srcId="{5518EBD0-0F44-424C-8962-6CBB198E0CEB}" destId="{FCF83094-350B-467E-8D32-B8A7F88130E6}" srcOrd="1" destOrd="0" presId="urn:microsoft.com/office/officeart/2005/8/layout/list1"/>
    <dgm:cxn modelId="{81C59995-A268-40E5-9435-C28B4B4F1D61}" type="presParOf" srcId="{A7AC2537-B36C-4249-AE02-62D368BDDE34}" destId="{3EA3FD72-660A-4A6F-A9C1-5C6B573612F3}" srcOrd="1" destOrd="0" presId="urn:microsoft.com/office/officeart/2005/8/layout/list1"/>
    <dgm:cxn modelId="{932E78F4-117A-4EA4-8019-F28DAE9AB712}"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Cenário Atual</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2 - Problema</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8FFE2A09-AEE1-444F-A475-CE3250D8467F}">
      <dgm:prSet phldrT="[Texto]" custT="1"/>
      <dgm:spPr/>
      <dgm:t>
        <a:bodyPr/>
        <a:lstStyle/>
        <a:p>
          <a:r>
            <a:rPr lang="pt-BR" sz="2000" dirty="0" smtClean="0">
              <a:latin typeface="Calibri" pitchFamily="34" charset="0"/>
            </a:rPr>
            <a:t>Problemas</a:t>
          </a:r>
          <a:endParaRPr lang="pt-BR" sz="2000" dirty="0">
            <a:latin typeface="Calibri" pitchFamily="34" charset="0"/>
          </a:endParaRPr>
        </a:p>
      </dgm:t>
    </dgm:pt>
    <dgm:pt modelId="{42748FB8-1CB9-4182-8798-B54B10F56B8B}" type="parTrans" cxnId="{D8F24134-17EF-4BBF-839F-697068869D7D}">
      <dgm:prSet/>
      <dgm:spPr/>
      <dgm:t>
        <a:bodyPr/>
        <a:lstStyle/>
        <a:p>
          <a:endParaRPr lang="pt-BR"/>
        </a:p>
      </dgm:t>
    </dgm:pt>
    <dgm:pt modelId="{945343EC-74F5-49FD-857D-E425EB199FBB}" type="sibTrans" cxnId="{D8F24134-17EF-4BBF-839F-697068869D7D}">
      <dgm:prSet/>
      <dgm:spPr/>
      <dgm:t>
        <a:bodyPr/>
        <a:lstStyle/>
        <a:p>
          <a:endParaRPr lang="pt-BR"/>
        </a:p>
      </dgm:t>
    </dgm:pt>
    <dgm:pt modelId="{2996FCB8-D39F-4FBA-AED8-8A2093004779}">
      <dgm:prSet phldrT="[Texto]" custT="1"/>
      <dgm:spPr/>
      <dgm:t>
        <a:bodyPr/>
        <a:lstStyle/>
        <a:p>
          <a:r>
            <a:rPr lang="pt-BR" sz="2000" dirty="0" smtClean="0">
              <a:latin typeface="Calibri" pitchFamily="34" charset="0"/>
            </a:rPr>
            <a:t>Valores Desejados</a:t>
          </a:r>
          <a:endParaRPr lang="pt-BR" sz="2000" dirty="0">
            <a:latin typeface="Calibri" pitchFamily="34" charset="0"/>
          </a:endParaRPr>
        </a:p>
      </dgm:t>
    </dgm:pt>
    <dgm:pt modelId="{9F097086-2772-40EB-A5F6-89E0C49EC220}" type="parTrans" cxnId="{DADDC00A-F66D-47C8-A0EE-37C1F574ED12}">
      <dgm:prSet/>
      <dgm:spPr/>
    </dgm:pt>
    <dgm:pt modelId="{D4192FC7-2D68-4837-94D6-EFA2CD664D69}" type="sibTrans" cxnId="{DADDC00A-F66D-47C8-A0EE-37C1F574ED12}">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custLinFactNeighborX="-9090" custLinFactNeighborY="-12063">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Y="-11193">
        <dgm:presLayoutVars>
          <dgm:bulletEnabled val="1"/>
        </dgm:presLayoutVars>
      </dgm:prSet>
      <dgm:spPr/>
      <dgm:t>
        <a:bodyPr/>
        <a:lstStyle/>
        <a:p>
          <a:endParaRPr lang="pt-BR"/>
        </a:p>
      </dgm:t>
    </dgm:pt>
  </dgm:ptLst>
  <dgm:cxnLst>
    <dgm:cxn modelId="{13B30C75-F174-48C7-86D9-99814D024157}" type="presOf" srcId="{8FFE2A09-AEE1-444F-A475-CE3250D8467F}" destId="{E503CB9B-0BF1-4F11-B3B3-B0858B795063}" srcOrd="0" destOrd="1" presId="urn:microsoft.com/office/officeart/2005/8/layout/list1"/>
    <dgm:cxn modelId="{D8F24134-17EF-4BBF-839F-697068869D7D}" srcId="{E582E67B-2264-4500-B181-84AC0201B378}" destId="{8FFE2A09-AEE1-444F-A475-CE3250D8467F}" srcOrd="1" destOrd="0" parTransId="{42748FB8-1CB9-4182-8798-B54B10F56B8B}" sibTransId="{945343EC-74F5-49FD-857D-E425EB199FBB}"/>
    <dgm:cxn modelId="{0C4455D6-D990-47A0-8A16-8640839A92F5}" type="presOf" srcId="{2996FCB8-D39F-4FBA-AED8-8A2093004779}" destId="{E503CB9B-0BF1-4F11-B3B3-B0858B795063}" srcOrd="0" destOrd="2" presId="urn:microsoft.com/office/officeart/2005/8/layout/list1"/>
    <dgm:cxn modelId="{A658FCA0-DB36-4D8B-BEBA-21E9CB9C66EE}" srcId="{E582E67B-2264-4500-B181-84AC0201B378}" destId="{E037CFE7-FE97-47C7-871E-FD4C570772FB}" srcOrd="3" destOrd="0" parTransId="{83D90B0C-A4B5-4A94-87AF-AD3CD4F407C0}" sibTransId="{7297D5A2-6FEE-4423-AA2B-34A8831AFB1B}"/>
    <dgm:cxn modelId="{454CD5E0-2C36-4318-BF38-7DEAA6602453}" type="presOf" srcId="{E582E67B-2264-4500-B181-84AC0201B378}" destId="{B378E140-EF83-4C66-BA11-85748106AC0D}" srcOrd="0" destOrd="0" presId="urn:microsoft.com/office/officeart/2005/8/layout/list1"/>
    <dgm:cxn modelId="{D1D0AA1F-AF44-45BA-850E-65EC1C2C2021}" srcId="{E582E67B-2264-4500-B181-84AC0201B378}" destId="{15E231C0-62CE-4985-8E07-7223824855A8}" srcOrd="0"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44E8B013-A8EC-4662-BEC0-F6DFD8D7025B}" type="presOf" srcId="{4CD47399-159D-463D-B4D8-1333FAF54972}" destId="{A7AC2537-B36C-4249-AE02-62D368BDDE34}" srcOrd="0" destOrd="0" presId="urn:microsoft.com/office/officeart/2005/8/layout/list1"/>
    <dgm:cxn modelId="{609775C8-39DD-4A63-A1DE-384098567FE6}" type="presOf" srcId="{E037CFE7-FE97-47C7-871E-FD4C570772FB}" destId="{E503CB9B-0BF1-4F11-B3B3-B0858B795063}" srcOrd="0" destOrd="3" presId="urn:microsoft.com/office/officeart/2005/8/layout/list1"/>
    <dgm:cxn modelId="{DADDC00A-F66D-47C8-A0EE-37C1F574ED12}" srcId="{E582E67B-2264-4500-B181-84AC0201B378}" destId="{2996FCB8-D39F-4FBA-AED8-8A2093004779}" srcOrd="2" destOrd="0" parTransId="{9F097086-2772-40EB-A5F6-89E0C49EC220}" sibTransId="{D4192FC7-2D68-4837-94D6-EFA2CD664D69}"/>
    <dgm:cxn modelId="{C9FDA7D3-FE8C-47C9-9A55-ABB0142CBEDE}" type="presOf" srcId="{E582E67B-2264-4500-B181-84AC0201B378}" destId="{FCF83094-350B-467E-8D32-B8A7F88130E6}" srcOrd="1" destOrd="0" presId="urn:microsoft.com/office/officeart/2005/8/layout/list1"/>
    <dgm:cxn modelId="{BC0F4E33-16D2-4554-B9EA-06DB4C060FEA}" type="presOf" srcId="{15E231C0-62CE-4985-8E07-7223824855A8}" destId="{E503CB9B-0BF1-4F11-B3B3-B0858B795063}" srcOrd="0" destOrd="0" presId="urn:microsoft.com/office/officeart/2005/8/layout/list1"/>
    <dgm:cxn modelId="{FFD3728B-9DBC-4149-927B-763EB948ED8E}" type="presParOf" srcId="{A7AC2537-B36C-4249-AE02-62D368BDDE34}" destId="{5518EBD0-0F44-424C-8962-6CBB198E0CEB}" srcOrd="0" destOrd="0" presId="urn:microsoft.com/office/officeart/2005/8/layout/list1"/>
    <dgm:cxn modelId="{F693615E-AA86-484F-96CE-2D8F0209EB23}" type="presParOf" srcId="{5518EBD0-0F44-424C-8962-6CBB198E0CEB}" destId="{B378E140-EF83-4C66-BA11-85748106AC0D}" srcOrd="0" destOrd="0" presId="urn:microsoft.com/office/officeart/2005/8/layout/list1"/>
    <dgm:cxn modelId="{643E6352-F8C8-4024-B120-CDE00683F43C}" type="presParOf" srcId="{5518EBD0-0F44-424C-8962-6CBB198E0CEB}" destId="{FCF83094-350B-467E-8D32-B8A7F88130E6}" srcOrd="1" destOrd="0" presId="urn:microsoft.com/office/officeart/2005/8/layout/list1"/>
    <dgm:cxn modelId="{C6C2D303-B005-47B9-BD28-3386723036E4}" type="presParOf" srcId="{A7AC2537-B36C-4249-AE02-62D368BDDE34}" destId="{3EA3FD72-660A-4A6F-A9C1-5C6B573612F3}" srcOrd="1" destOrd="0" presId="urn:microsoft.com/office/officeart/2005/8/layout/list1"/>
    <dgm:cxn modelId="{1F7F74F4-E4C1-4E38-B7F7-EED16065E7CD}"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47399-159D-463D-B4D8-1333FAF549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15E231C0-62CE-4985-8E07-7223824855A8}">
      <dgm:prSet phldrT="[Texto]" custT="1"/>
      <dgm:spPr/>
      <dgm:t>
        <a:bodyPr/>
        <a:lstStyle/>
        <a:p>
          <a:r>
            <a:rPr lang="pt-BR" sz="2000" dirty="0" smtClean="0">
              <a:latin typeface="Calibri" pitchFamily="34" charset="0"/>
            </a:rPr>
            <a:t>Nossa Solução</a:t>
          </a:r>
          <a:endParaRPr lang="pt-BR" sz="2000" dirty="0">
            <a:latin typeface="Calibri" pitchFamily="34" charset="0"/>
          </a:endParaRPr>
        </a:p>
      </dgm:t>
    </dgm:pt>
    <dgm:pt modelId="{1ABCEDE6-E5C0-4124-947E-F6366BAF588B}" type="parTrans" cxnId="{D1D0AA1F-AF44-45BA-850E-65EC1C2C2021}">
      <dgm:prSet/>
      <dgm:spPr/>
      <dgm:t>
        <a:bodyPr/>
        <a:lstStyle/>
        <a:p>
          <a:endParaRPr lang="pt-BR"/>
        </a:p>
      </dgm:t>
    </dgm:pt>
    <dgm:pt modelId="{337EE638-495F-4CD4-84F0-933A3805B3BF}" type="sibTrans" cxnId="{D1D0AA1F-AF44-45BA-850E-65EC1C2C2021}">
      <dgm:prSet/>
      <dgm:spPr/>
      <dgm:t>
        <a:bodyPr/>
        <a:lstStyle/>
        <a:p>
          <a:endParaRPr lang="pt-BR"/>
        </a:p>
      </dgm:t>
    </dgm:pt>
    <dgm:pt modelId="{E582E67B-2264-4500-B181-84AC0201B378}">
      <dgm:prSet phldrT="[Texto]" custT="1"/>
      <dgm:spPr/>
      <dgm:t>
        <a:bodyPr/>
        <a:lstStyle/>
        <a:p>
          <a:r>
            <a:rPr lang="pt-BR" sz="2000" dirty="0" smtClean="0"/>
            <a:t>3 - Solução</a:t>
          </a:r>
          <a:endParaRPr lang="pt-BR" sz="2000" dirty="0"/>
        </a:p>
      </dgm:t>
    </dgm:pt>
    <dgm:pt modelId="{15539A4C-D6B0-42BB-8787-1AE091F6A250}" type="sibTrans" cxnId="{BF131348-47AC-4BDD-A46B-6874B93D17C2}">
      <dgm:prSet/>
      <dgm:spPr/>
      <dgm:t>
        <a:bodyPr/>
        <a:lstStyle/>
        <a:p>
          <a:endParaRPr lang="pt-BR"/>
        </a:p>
      </dgm:t>
    </dgm:pt>
    <dgm:pt modelId="{48BCEC8D-981C-4E0E-86D9-1809424A1237}" type="parTrans" cxnId="{BF131348-47AC-4BDD-A46B-6874B93D17C2}">
      <dgm:prSet/>
      <dgm:spPr/>
      <dgm:t>
        <a:bodyPr/>
        <a:lstStyle/>
        <a:p>
          <a:endParaRPr lang="pt-BR"/>
        </a:p>
      </dgm:t>
    </dgm:pt>
    <dgm:pt modelId="{E037CFE7-FE97-47C7-871E-FD4C570772FB}">
      <dgm:prSet phldrT="[Texto]" custT="1"/>
      <dgm:spPr/>
      <dgm:t>
        <a:bodyPr/>
        <a:lstStyle/>
        <a:p>
          <a:endParaRPr lang="pt-BR" sz="2000" dirty="0">
            <a:latin typeface="Calibri" pitchFamily="34" charset="0"/>
          </a:endParaRPr>
        </a:p>
      </dgm:t>
    </dgm:pt>
    <dgm:pt modelId="{83D90B0C-A4B5-4A94-87AF-AD3CD4F407C0}" type="parTrans" cxnId="{A658FCA0-DB36-4D8B-BEBA-21E9CB9C66EE}">
      <dgm:prSet/>
      <dgm:spPr/>
      <dgm:t>
        <a:bodyPr/>
        <a:lstStyle/>
        <a:p>
          <a:endParaRPr lang="pt-BR"/>
        </a:p>
      </dgm:t>
    </dgm:pt>
    <dgm:pt modelId="{7297D5A2-6FEE-4423-AA2B-34A8831AFB1B}" type="sibTrans" cxnId="{A658FCA0-DB36-4D8B-BEBA-21E9CB9C66EE}">
      <dgm:prSet/>
      <dgm:spPr/>
      <dgm:t>
        <a:bodyPr/>
        <a:lstStyle/>
        <a:p>
          <a:endParaRPr lang="pt-BR"/>
        </a:p>
      </dgm:t>
    </dgm:pt>
    <dgm:pt modelId="{28EA94E2-9DBF-40C6-BBFC-C4586ECA2599}">
      <dgm:prSet phldrT="[Texto]" custT="1"/>
      <dgm:spPr/>
      <dgm:t>
        <a:bodyPr/>
        <a:lstStyle/>
        <a:p>
          <a:r>
            <a:rPr lang="pt-BR" sz="2000" dirty="0" smtClean="0">
              <a:latin typeface="Calibri" pitchFamily="34" charset="0"/>
            </a:rPr>
            <a:t>Concorrentes</a:t>
          </a:r>
          <a:endParaRPr lang="pt-BR" sz="2000" dirty="0">
            <a:latin typeface="Calibri" pitchFamily="34" charset="0"/>
          </a:endParaRPr>
        </a:p>
      </dgm:t>
    </dgm:pt>
    <dgm:pt modelId="{17495DB7-825D-46EB-8458-1878BA2E12D7}" type="parTrans" cxnId="{9AA5CA48-A75D-4AEB-A65C-BB70AF8CCB09}">
      <dgm:prSet/>
      <dgm:spPr/>
      <dgm:t>
        <a:bodyPr/>
        <a:lstStyle/>
        <a:p>
          <a:endParaRPr lang="pt-BR"/>
        </a:p>
      </dgm:t>
    </dgm:pt>
    <dgm:pt modelId="{3649441C-0542-42DB-B9EF-D8A0463CB61D}" type="sibTrans" cxnId="{9AA5CA48-A75D-4AEB-A65C-BB70AF8CCB09}">
      <dgm:prSet/>
      <dgm:spPr/>
      <dgm:t>
        <a:bodyPr/>
        <a:lstStyle/>
        <a:p>
          <a:endParaRPr lang="pt-BR"/>
        </a:p>
      </dgm:t>
    </dgm:pt>
    <dgm:pt modelId="{AF130F36-EB49-4AF3-9568-8DFE97A1480D}">
      <dgm:prSet phldrT="[Texto]" custT="1"/>
      <dgm:spPr/>
      <dgm:t>
        <a:bodyPr/>
        <a:lstStyle/>
        <a:p>
          <a:r>
            <a:rPr lang="pt-BR" sz="2000" dirty="0" smtClean="0">
              <a:latin typeface="Calibri" pitchFamily="34" charset="0"/>
            </a:rPr>
            <a:t>Público Alvo</a:t>
          </a:r>
          <a:endParaRPr lang="pt-BR" sz="2000" dirty="0">
            <a:latin typeface="Calibri" pitchFamily="34" charset="0"/>
          </a:endParaRPr>
        </a:p>
      </dgm:t>
    </dgm:pt>
    <dgm:pt modelId="{1E4EB0A5-67E9-4155-9BB6-D6D9B7C03964}" type="parTrans" cxnId="{5387B093-6ADE-483A-AC89-4BDB0914E4DE}">
      <dgm:prSet/>
      <dgm:spPr/>
    </dgm:pt>
    <dgm:pt modelId="{ACDD05D1-5416-4696-B6D5-14C9F3C7EEB7}" type="sibTrans" cxnId="{5387B093-6ADE-483A-AC89-4BDB0914E4DE}">
      <dgm:prSet/>
      <dgm:spPr/>
    </dgm:pt>
    <dgm:pt modelId="{A7AC2537-B36C-4249-AE02-62D368BDDE34}" type="pres">
      <dgm:prSet presAssocID="{4CD47399-159D-463D-B4D8-1333FAF54972}" presName="linear" presStyleCnt="0">
        <dgm:presLayoutVars>
          <dgm:dir/>
          <dgm:animLvl val="lvl"/>
          <dgm:resizeHandles val="exact"/>
        </dgm:presLayoutVars>
      </dgm:prSet>
      <dgm:spPr/>
      <dgm:t>
        <a:bodyPr/>
        <a:lstStyle/>
        <a:p>
          <a:endParaRPr lang="pt-BR"/>
        </a:p>
      </dgm:t>
    </dgm:pt>
    <dgm:pt modelId="{5518EBD0-0F44-424C-8962-6CBB198E0CEB}" type="pres">
      <dgm:prSet presAssocID="{E582E67B-2264-4500-B181-84AC0201B378}" presName="parentLin" presStyleCnt="0"/>
      <dgm:spPr/>
    </dgm:pt>
    <dgm:pt modelId="{B378E140-EF83-4C66-BA11-85748106AC0D}" type="pres">
      <dgm:prSet presAssocID="{E582E67B-2264-4500-B181-84AC0201B378}" presName="parentLeftMargin" presStyleLbl="node1" presStyleIdx="0" presStyleCnt="1"/>
      <dgm:spPr/>
      <dgm:t>
        <a:bodyPr/>
        <a:lstStyle/>
        <a:p>
          <a:endParaRPr lang="pt-BR"/>
        </a:p>
      </dgm:t>
    </dgm:pt>
    <dgm:pt modelId="{FCF83094-350B-467E-8D32-B8A7F88130E6}" type="pres">
      <dgm:prSet presAssocID="{E582E67B-2264-4500-B181-84AC0201B378}" presName="parentText" presStyleLbl="node1" presStyleIdx="0" presStyleCnt="1">
        <dgm:presLayoutVars>
          <dgm:chMax val="0"/>
          <dgm:bulletEnabled val="1"/>
        </dgm:presLayoutVars>
      </dgm:prSet>
      <dgm:spPr/>
      <dgm:t>
        <a:bodyPr/>
        <a:lstStyle/>
        <a:p>
          <a:endParaRPr lang="pt-BR"/>
        </a:p>
      </dgm:t>
    </dgm:pt>
    <dgm:pt modelId="{3EA3FD72-660A-4A6F-A9C1-5C6B573612F3}" type="pres">
      <dgm:prSet presAssocID="{E582E67B-2264-4500-B181-84AC0201B378}" presName="negativeSpace" presStyleCnt="0"/>
      <dgm:spPr/>
    </dgm:pt>
    <dgm:pt modelId="{E503CB9B-0BF1-4F11-B3B3-B0858B795063}" type="pres">
      <dgm:prSet presAssocID="{E582E67B-2264-4500-B181-84AC0201B378}" presName="childText" presStyleLbl="conFgAcc1" presStyleIdx="0" presStyleCnt="1" custLinFactNeighborX="-2273" custLinFactNeighborY="7111">
        <dgm:presLayoutVars>
          <dgm:bulletEnabled val="1"/>
        </dgm:presLayoutVars>
      </dgm:prSet>
      <dgm:spPr/>
      <dgm:t>
        <a:bodyPr/>
        <a:lstStyle/>
        <a:p>
          <a:endParaRPr lang="pt-BR"/>
        </a:p>
      </dgm:t>
    </dgm:pt>
  </dgm:ptLst>
  <dgm:cxnLst>
    <dgm:cxn modelId="{629B8D73-3E46-4CFE-9035-85227F23DB85}" type="presOf" srcId="{E582E67B-2264-4500-B181-84AC0201B378}" destId="{FCF83094-350B-467E-8D32-B8A7F88130E6}" srcOrd="1" destOrd="0" presId="urn:microsoft.com/office/officeart/2005/8/layout/list1"/>
    <dgm:cxn modelId="{0083C93D-8F9B-4A65-B8D6-9C0C8512D929}" type="presOf" srcId="{4CD47399-159D-463D-B4D8-1333FAF54972}" destId="{A7AC2537-B36C-4249-AE02-62D368BDDE34}" srcOrd="0" destOrd="0" presId="urn:microsoft.com/office/officeart/2005/8/layout/list1"/>
    <dgm:cxn modelId="{A658FCA0-DB36-4D8B-BEBA-21E9CB9C66EE}" srcId="{E582E67B-2264-4500-B181-84AC0201B378}" destId="{E037CFE7-FE97-47C7-871E-FD4C570772FB}" srcOrd="3" destOrd="0" parTransId="{83D90B0C-A4B5-4A94-87AF-AD3CD4F407C0}" sibTransId="{7297D5A2-6FEE-4423-AA2B-34A8831AFB1B}"/>
    <dgm:cxn modelId="{9E2487D0-9C27-47AA-B324-2572D50A8541}" type="presOf" srcId="{E037CFE7-FE97-47C7-871E-FD4C570772FB}" destId="{E503CB9B-0BF1-4F11-B3B3-B0858B795063}" srcOrd="0" destOrd="3" presId="urn:microsoft.com/office/officeart/2005/8/layout/list1"/>
    <dgm:cxn modelId="{D1D0AA1F-AF44-45BA-850E-65EC1C2C2021}" srcId="{E582E67B-2264-4500-B181-84AC0201B378}" destId="{15E231C0-62CE-4985-8E07-7223824855A8}" srcOrd="1" destOrd="0" parTransId="{1ABCEDE6-E5C0-4124-947E-F6366BAF588B}" sibTransId="{337EE638-495F-4CD4-84F0-933A3805B3BF}"/>
    <dgm:cxn modelId="{BF131348-47AC-4BDD-A46B-6874B93D17C2}" srcId="{4CD47399-159D-463D-B4D8-1333FAF54972}" destId="{E582E67B-2264-4500-B181-84AC0201B378}" srcOrd="0" destOrd="0" parTransId="{48BCEC8D-981C-4E0E-86D9-1809424A1237}" sibTransId="{15539A4C-D6B0-42BB-8787-1AE091F6A250}"/>
    <dgm:cxn modelId="{36B2F02D-0174-4102-A283-73DEA697F740}" type="presOf" srcId="{AF130F36-EB49-4AF3-9568-8DFE97A1480D}" destId="{E503CB9B-0BF1-4F11-B3B3-B0858B795063}" srcOrd="0" destOrd="2" presId="urn:microsoft.com/office/officeart/2005/8/layout/list1"/>
    <dgm:cxn modelId="{07F33811-3D16-4017-BF00-FA98B9C4491B}" type="presOf" srcId="{E582E67B-2264-4500-B181-84AC0201B378}" destId="{B378E140-EF83-4C66-BA11-85748106AC0D}" srcOrd="0" destOrd="0" presId="urn:microsoft.com/office/officeart/2005/8/layout/list1"/>
    <dgm:cxn modelId="{55567794-EE52-4861-8DA8-F13F40316F09}" type="presOf" srcId="{15E231C0-62CE-4985-8E07-7223824855A8}" destId="{E503CB9B-0BF1-4F11-B3B3-B0858B795063}" srcOrd="0" destOrd="1" presId="urn:microsoft.com/office/officeart/2005/8/layout/list1"/>
    <dgm:cxn modelId="{5387B093-6ADE-483A-AC89-4BDB0914E4DE}" srcId="{E582E67B-2264-4500-B181-84AC0201B378}" destId="{AF130F36-EB49-4AF3-9568-8DFE97A1480D}" srcOrd="2" destOrd="0" parTransId="{1E4EB0A5-67E9-4155-9BB6-D6D9B7C03964}" sibTransId="{ACDD05D1-5416-4696-B6D5-14C9F3C7EEB7}"/>
    <dgm:cxn modelId="{4EF3337B-9B88-4481-B432-BB408D3FBF17}" type="presOf" srcId="{28EA94E2-9DBF-40C6-BBFC-C4586ECA2599}" destId="{E503CB9B-0BF1-4F11-B3B3-B0858B795063}" srcOrd="0" destOrd="0" presId="urn:microsoft.com/office/officeart/2005/8/layout/list1"/>
    <dgm:cxn modelId="{9AA5CA48-A75D-4AEB-A65C-BB70AF8CCB09}" srcId="{E582E67B-2264-4500-B181-84AC0201B378}" destId="{28EA94E2-9DBF-40C6-BBFC-C4586ECA2599}" srcOrd="0" destOrd="0" parTransId="{17495DB7-825D-46EB-8458-1878BA2E12D7}" sibTransId="{3649441C-0542-42DB-B9EF-D8A0463CB61D}"/>
    <dgm:cxn modelId="{1FA22CE3-36BC-4F62-B7D9-FBAB2AECAAD4}" type="presParOf" srcId="{A7AC2537-B36C-4249-AE02-62D368BDDE34}" destId="{5518EBD0-0F44-424C-8962-6CBB198E0CEB}" srcOrd="0" destOrd="0" presId="urn:microsoft.com/office/officeart/2005/8/layout/list1"/>
    <dgm:cxn modelId="{305F0EA3-7CDE-40E0-84BE-3EB4B162CA33}" type="presParOf" srcId="{5518EBD0-0F44-424C-8962-6CBB198E0CEB}" destId="{B378E140-EF83-4C66-BA11-85748106AC0D}" srcOrd="0" destOrd="0" presId="urn:microsoft.com/office/officeart/2005/8/layout/list1"/>
    <dgm:cxn modelId="{BEB15EC1-7BDC-4EF9-AFEF-394837EB4F11}" type="presParOf" srcId="{5518EBD0-0F44-424C-8962-6CBB198E0CEB}" destId="{FCF83094-350B-467E-8D32-B8A7F88130E6}" srcOrd="1" destOrd="0" presId="urn:microsoft.com/office/officeart/2005/8/layout/list1"/>
    <dgm:cxn modelId="{EF76FBDA-D666-4FAE-B10B-7A8D7BC3CE1F}" type="presParOf" srcId="{A7AC2537-B36C-4249-AE02-62D368BDDE34}" destId="{3EA3FD72-660A-4A6F-A9C1-5C6B573612F3}" srcOrd="1" destOrd="0" presId="urn:microsoft.com/office/officeart/2005/8/layout/list1"/>
    <dgm:cxn modelId="{C5F08A6E-C1EF-47F3-9D2E-5B5028F47476}" type="presParOf" srcId="{A7AC2537-B36C-4249-AE02-62D368BDDE34}" destId="{E503CB9B-0BF1-4F11-B3B3-B0858B795063}" srcOrd="2" destOrd="0" presId="urn:microsoft.com/office/officeart/2005/8/layout/list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EA050078-E541-4676-AA4D-74C1E174D84F}">
      <dgm:prSet phldrT="[Texto]"/>
      <dgm:spPr>
        <a:solidFill>
          <a:srgbClr val="EA0000"/>
        </a:solidFill>
        <a:ln>
          <a:solidFill>
            <a:srgbClr val="EA0000"/>
          </a:solidFill>
        </a:ln>
      </dgm:spPr>
      <dgm:t>
        <a:bodyPr/>
        <a:lstStyle/>
        <a:p>
          <a:endParaRPr lang="pt-BR" b="1" dirty="0"/>
        </a:p>
      </dgm:t>
    </dgm:pt>
    <dgm:pt modelId="{5A9D5ECF-260E-4F0B-9AB6-C0766A775E70}" type="parTrans" cxnId="{001D3AE2-402D-4B49-9913-89A0D24E8993}">
      <dgm:prSet/>
      <dgm:spPr/>
      <dgm:t>
        <a:bodyPr/>
        <a:lstStyle/>
        <a:p>
          <a:endParaRPr lang="pt-BR"/>
        </a:p>
      </dgm:t>
    </dgm:pt>
    <dgm:pt modelId="{D084E920-2DC6-4B0D-852B-5C47B01DCDF6}" type="sibTrans" cxnId="{001D3AE2-402D-4B49-9913-89A0D24E8993}">
      <dgm:prSet/>
      <dgm:spPr/>
      <dgm:t>
        <a:bodyPr/>
        <a:lstStyle/>
        <a:p>
          <a:endParaRPr lang="pt-BR"/>
        </a:p>
      </dgm:t>
    </dgm:pt>
    <dgm:pt modelId="{37F5A7E3-4537-43F7-BF3C-C1CC745D6C2A}">
      <dgm:prSet phldrT="[Texto]" custT="1"/>
      <dgm:spPr/>
      <dgm:t>
        <a:bodyPr/>
        <a:lstStyle/>
        <a:p>
          <a:r>
            <a:rPr lang="pt-BR" sz="2400" dirty="0" smtClean="0"/>
            <a:t>Penalidade </a:t>
          </a:r>
          <a:endParaRPr lang="pt-BR" sz="2400" dirty="0"/>
        </a:p>
      </dgm:t>
    </dgm:pt>
    <dgm:pt modelId="{C0A59F0B-9FEE-451D-83BD-1A36846CBADC}" type="parTrans" cxnId="{AAA9C01D-BAAB-42AD-825C-2B6914BA87D8}">
      <dgm:prSet/>
      <dgm:spPr/>
      <dgm:t>
        <a:bodyPr/>
        <a:lstStyle/>
        <a:p>
          <a:endParaRPr lang="pt-BR"/>
        </a:p>
      </dgm:t>
    </dgm:pt>
    <dgm:pt modelId="{270B56D1-936C-4B27-9443-62D96EE13C23}" type="sibTrans" cxnId="{AAA9C01D-BAAB-42AD-825C-2B6914BA87D8}">
      <dgm:prSet/>
      <dgm:spPr/>
      <dgm:t>
        <a:bodyPr/>
        <a:lstStyle/>
        <a:p>
          <a:endParaRPr lang="pt-BR"/>
        </a:p>
      </dgm:t>
    </dgm:pt>
    <dgm:pt modelId="{A31E0763-9BBB-49A2-9DC9-D340B6DC279F}">
      <dgm:prSet phldrT="[Texto]"/>
      <dgm:spPr/>
      <dgm:t>
        <a:bodyPr/>
        <a:lstStyle/>
        <a:p>
          <a:r>
            <a:rPr lang="pt-BR" b="1" dirty="0" smtClean="0"/>
            <a:t>2 </a:t>
          </a:r>
          <a:r>
            <a:rPr lang="pt-BR" b="1" dirty="0" err="1" smtClean="0"/>
            <a:t>min</a:t>
          </a:r>
          <a:endParaRPr lang="pt-BR" b="1" dirty="0"/>
        </a:p>
      </dgm:t>
    </dgm:pt>
    <dgm:pt modelId="{73460B1C-AC48-4E41-A3FF-DD9DF991B56B}" type="parTrans" cxnId="{64CA3379-78B4-4618-BBD1-F2740757C723}">
      <dgm:prSet/>
      <dgm:spPr/>
      <dgm:t>
        <a:bodyPr/>
        <a:lstStyle/>
        <a:p>
          <a:endParaRPr lang="pt-BR"/>
        </a:p>
      </dgm:t>
    </dgm:pt>
    <dgm:pt modelId="{B7C49D7D-64ED-4B65-A504-B61C8B76C9D8}" type="sibTrans" cxnId="{64CA3379-78B4-4618-BBD1-F2740757C723}">
      <dgm:prSet/>
      <dgm:spPr/>
      <dgm:t>
        <a:bodyPr/>
        <a:lstStyle/>
        <a:p>
          <a:endParaRPr lang="pt-BR"/>
        </a:p>
      </dgm:t>
    </dgm:pt>
    <dgm:pt modelId="{E251BDDB-5CF1-4DD9-96B5-B02B52FDC75A}">
      <dgm:prSet phldrT="[Texto]" custT="1"/>
      <dgm:spPr/>
      <dgm:t>
        <a:bodyPr/>
        <a:lstStyle/>
        <a:p>
          <a:r>
            <a:rPr lang="pt-BR" sz="2400" dirty="0" smtClean="0"/>
            <a:t>Pesquisa Cadeia 2</a:t>
          </a:r>
          <a:endParaRPr lang="pt-BR" sz="2400" dirty="0"/>
        </a:p>
      </dgm:t>
    </dgm:pt>
    <dgm:pt modelId="{0CE25928-5A66-452B-B595-23FCC1C86899}" type="parTrans" cxnId="{F63D99C2-6788-4464-B3D6-80BD90A0E909}">
      <dgm:prSet/>
      <dgm:spPr/>
      <dgm:t>
        <a:bodyPr/>
        <a:lstStyle/>
        <a:p>
          <a:endParaRPr lang="pt-BR"/>
        </a:p>
      </dgm:t>
    </dgm:pt>
    <dgm:pt modelId="{004C7DE4-D800-4C85-927B-7B62DFABF2FC}" type="sibTrans" cxnId="{F63D99C2-6788-4464-B3D6-80BD90A0E909}">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CE765A15-82B2-415B-B24A-6B269C0A2B47}" type="pres">
      <dgm:prSet presAssocID="{EA050078-E541-4676-AA4D-74C1E174D84F}" presName="composite" presStyleCnt="0"/>
      <dgm:spPr/>
    </dgm:pt>
    <dgm:pt modelId="{574CFE73-7941-4E2C-8695-A280DF565A7E}" type="pres">
      <dgm:prSet presAssocID="{EA050078-E541-4676-AA4D-74C1E174D84F}" presName="parentText" presStyleLbl="alignNode1" presStyleIdx="0" presStyleCnt="2">
        <dgm:presLayoutVars>
          <dgm:chMax val="1"/>
          <dgm:bulletEnabled val="1"/>
        </dgm:presLayoutVars>
      </dgm:prSet>
      <dgm:spPr/>
      <dgm:t>
        <a:bodyPr/>
        <a:lstStyle/>
        <a:p>
          <a:endParaRPr lang="pt-BR"/>
        </a:p>
      </dgm:t>
    </dgm:pt>
    <dgm:pt modelId="{C38E3784-F673-467D-B8CC-E8287D0E51FC}" type="pres">
      <dgm:prSet presAssocID="{EA050078-E541-4676-AA4D-74C1E174D84F}" presName="descendantText" presStyleLbl="alignAcc1" presStyleIdx="0" presStyleCnt="2">
        <dgm:presLayoutVars>
          <dgm:bulletEnabled val="1"/>
        </dgm:presLayoutVars>
      </dgm:prSet>
      <dgm:spPr/>
      <dgm:t>
        <a:bodyPr/>
        <a:lstStyle/>
        <a:p>
          <a:endParaRPr lang="pt-BR"/>
        </a:p>
      </dgm:t>
    </dgm:pt>
    <dgm:pt modelId="{49C05D6D-C15F-47A3-AFB3-99DC4D77B4F4}" type="pres">
      <dgm:prSet presAssocID="{D084E920-2DC6-4B0D-852B-5C47B01DCDF6}" presName="sp" presStyleCnt="0"/>
      <dgm:spPr/>
    </dgm:pt>
    <dgm:pt modelId="{A7C6DACA-DA9E-4B83-B3EB-79CCE33A06DC}" type="pres">
      <dgm:prSet presAssocID="{A31E0763-9BBB-49A2-9DC9-D340B6DC279F}" presName="composite" presStyleCnt="0"/>
      <dgm:spPr/>
    </dgm:pt>
    <dgm:pt modelId="{9DEA2B05-A69C-4F43-BA99-0181AD0F77D2}" type="pres">
      <dgm:prSet presAssocID="{A31E0763-9BBB-49A2-9DC9-D340B6DC279F}" presName="parentText" presStyleLbl="alignNode1" presStyleIdx="1" presStyleCnt="2">
        <dgm:presLayoutVars>
          <dgm:chMax val="1"/>
          <dgm:bulletEnabled val="1"/>
        </dgm:presLayoutVars>
      </dgm:prSet>
      <dgm:spPr/>
      <dgm:t>
        <a:bodyPr/>
        <a:lstStyle/>
        <a:p>
          <a:endParaRPr lang="pt-BR"/>
        </a:p>
      </dgm:t>
    </dgm:pt>
    <dgm:pt modelId="{771C0BD3-14D1-42FD-A784-AD93DFA700BB}" type="pres">
      <dgm:prSet presAssocID="{A31E0763-9BBB-49A2-9DC9-D340B6DC279F}" presName="descendantText" presStyleLbl="alignAcc1" presStyleIdx="1" presStyleCnt="2">
        <dgm:presLayoutVars>
          <dgm:bulletEnabled val="1"/>
        </dgm:presLayoutVars>
      </dgm:prSet>
      <dgm:spPr/>
      <dgm:t>
        <a:bodyPr/>
        <a:lstStyle/>
        <a:p>
          <a:endParaRPr lang="pt-BR"/>
        </a:p>
      </dgm:t>
    </dgm:pt>
  </dgm:ptLst>
  <dgm:cxnLst>
    <dgm:cxn modelId="{AAA9C01D-BAAB-42AD-825C-2B6914BA87D8}" srcId="{EA050078-E541-4676-AA4D-74C1E174D84F}" destId="{37F5A7E3-4537-43F7-BF3C-C1CC745D6C2A}" srcOrd="0" destOrd="0" parTransId="{C0A59F0B-9FEE-451D-83BD-1A36846CBADC}" sibTransId="{270B56D1-936C-4B27-9443-62D96EE13C23}"/>
    <dgm:cxn modelId="{F63D99C2-6788-4464-B3D6-80BD90A0E909}" srcId="{A31E0763-9BBB-49A2-9DC9-D340B6DC279F}" destId="{E251BDDB-5CF1-4DD9-96B5-B02B52FDC75A}" srcOrd="0" destOrd="0" parTransId="{0CE25928-5A66-452B-B595-23FCC1C86899}" sibTransId="{004C7DE4-D800-4C85-927B-7B62DFABF2FC}"/>
    <dgm:cxn modelId="{27190E58-2CBC-4C77-AE7A-BD5EF3CB334E}" type="presOf" srcId="{EA050078-E541-4676-AA4D-74C1E174D84F}" destId="{574CFE73-7941-4E2C-8695-A280DF565A7E}" srcOrd="0" destOrd="0" presId="urn:microsoft.com/office/officeart/2005/8/layout/chevron2"/>
    <dgm:cxn modelId="{64CA3379-78B4-4618-BBD1-F2740757C723}" srcId="{D3D1FAF7-179A-4924-8999-3B39593964E9}" destId="{A31E0763-9BBB-49A2-9DC9-D340B6DC279F}" srcOrd="1" destOrd="0" parTransId="{73460B1C-AC48-4E41-A3FF-DD9DF991B56B}" sibTransId="{B7C49D7D-64ED-4B65-A504-B61C8B76C9D8}"/>
    <dgm:cxn modelId="{0F302748-E06F-47E8-BD1E-B2C7B179D14A}" type="presOf" srcId="{A31E0763-9BBB-49A2-9DC9-D340B6DC279F}" destId="{9DEA2B05-A69C-4F43-BA99-0181AD0F77D2}" srcOrd="0" destOrd="0" presId="urn:microsoft.com/office/officeart/2005/8/layout/chevron2"/>
    <dgm:cxn modelId="{ACFCCE07-6927-4B7D-A12F-F98AD5B49CAA}" type="presOf" srcId="{D3D1FAF7-179A-4924-8999-3B39593964E9}" destId="{E4F45202-72F2-4CF8-9081-82D5A4202208}" srcOrd="0" destOrd="0" presId="urn:microsoft.com/office/officeart/2005/8/layout/chevron2"/>
    <dgm:cxn modelId="{0C198D0A-E1B6-4831-952F-98256214EECD}" type="presOf" srcId="{37F5A7E3-4537-43F7-BF3C-C1CC745D6C2A}" destId="{C38E3784-F673-467D-B8CC-E8287D0E51FC}" srcOrd="0" destOrd="0" presId="urn:microsoft.com/office/officeart/2005/8/layout/chevron2"/>
    <dgm:cxn modelId="{001D3AE2-402D-4B49-9913-89A0D24E8993}" srcId="{D3D1FAF7-179A-4924-8999-3B39593964E9}" destId="{EA050078-E541-4676-AA4D-74C1E174D84F}" srcOrd="0" destOrd="0" parTransId="{5A9D5ECF-260E-4F0B-9AB6-C0766A775E70}" sibTransId="{D084E920-2DC6-4B0D-852B-5C47B01DCDF6}"/>
    <dgm:cxn modelId="{0FA02EAF-EA7E-46D8-B3BD-F96B4B7333E1}" type="presOf" srcId="{E251BDDB-5CF1-4DD9-96B5-B02B52FDC75A}" destId="{771C0BD3-14D1-42FD-A784-AD93DFA700BB}" srcOrd="0" destOrd="0" presId="urn:microsoft.com/office/officeart/2005/8/layout/chevron2"/>
    <dgm:cxn modelId="{0F63E9D4-60A3-49F5-8864-6EF43CE370A4}" type="presParOf" srcId="{E4F45202-72F2-4CF8-9081-82D5A4202208}" destId="{CE765A15-82B2-415B-B24A-6B269C0A2B47}" srcOrd="0" destOrd="0" presId="urn:microsoft.com/office/officeart/2005/8/layout/chevron2"/>
    <dgm:cxn modelId="{368CD200-A04A-479D-AF4D-4A10D908EE22}" type="presParOf" srcId="{CE765A15-82B2-415B-B24A-6B269C0A2B47}" destId="{574CFE73-7941-4E2C-8695-A280DF565A7E}" srcOrd="0" destOrd="0" presId="urn:microsoft.com/office/officeart/2005/8/layout/chevron2"/>
    <dgm:cxn modelId="{3D6018F5-01BE-48F6-A289-A772167A7FB0}" type="presParOf" srcId="{CE765A15-82B2-415B-B24A-6B269C0A2B47}" destId="{C38E3784-F673-467D-B8CC-E8287D0E51FC}" srcOrd="1" destOrd="0" presId="urn:microsoft.com/office/officeart/2005/8/layout/chevron2"/>
    <dgm:cxn modelId="{9A8803D8-7470-4986-8ECC-D44A054ED2A4}" type="presParOf" srcId="{E4F45202-72F2-4CF8-9081-82D5A4202208}" destId="{49C05D6D-C15F-47A3-AFB3-99DC4D77B4F4}" srcOrd="1" destOrd="0" presId="urn:microsoft.com/office/officeart/2005/8/layout/chevron2"/>
    <dgm:cxn modelId="{FB8B5085-10AE-45B3-B5B7-CC30B79FF796}" type="presParOf" srcId="{E4F45202-72F2-4CF8-9081-82D5A4202208}" destId="{A7C6DACA-DA9E-4B83-B3EB-79CCE33A06DC}" srcOrd="2" destOrd="0" presId="urn:microsoft.com/office/officeart/2005/8/layout/chevron2"/>
    <dgm:cxn modelId="{71206223-D59B-4A15-9758-FFABE1825311}" type="presParOf" srcId="{A7C6DACA-DA9E-4B83-B3EB-79CCE33A06DC}" destId="{9DEA2B05-A69C-4F43-BA99-0181AD0F77D2}" srcOrd="0" destOrd="0" presId="urn:microsoft.com/office/officeart/2005/8/layout/chevron2"/>
    <dgm:cxn modelId="{7C448B46-7409-47CA-8EC4-A61EEEBF1F2C}" type="presParOf" srcId="{A7C6DACA-DA9E-4B83-B3EB-79CCE33A06DC}" destId="{771C0BD3-14D1-42FD-A784-AD93DFA700BB}"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49EA69B3-E2B1-4228-AA30-1A8279A2E385}">
      <dgm:prSet phldrT="[Texto]"/>
      <dgm:spPr>
        <a:solidFill>
          <a:srgbClr val="EA0000"/>
        </a:solidFill>
        <a:ln>
          <a:solidFill>
            <a:srgbClr val="EA0000"/>
          </a:solidFill>
        </a:ln>
      </dgm:spPr>
      <dgm:t>
        <a:bodyPr/>
        <a:lstStyle/>
        <a:p>
          <a:endParaRPr lang="pt-BR" b="1" dirty="0"/>
        </a:p>
      </dgm:t>
    </dgm:pt>
    <dgm:pt modelId="{EA4BDFC5-B4D9-4022-B61F-69A853F73185}" type="parTrans" cxnId="{F8D87BDB-0A7E-4B36-A0A4-50B2669494B1}">
      <dgm:prSet/>
      <dgm:spPr/>
      <dgm:t>
        <a:bodyPr/>
        <a:lstStyle/>
        <a:p>
          <a:endParaRPr lang="pt-BR"/>
        </a:p>
      </dgm:t>
    </dgm:pt>
    <dgm:pt modelId="{2BF3E5F8-5E03-4C90-9120-17F79354BAB4}" type="sibTrans" cxnId="{F8D87BDB-0A7E-4B36-A0A4-50B2669494B1}">
      <dgm:prSet/>
      <dgm:spPr/>
      <dgm:t>
        <a:bodyPr/>
        <a:lstStyle/>
        <a:p>
          <a:endParaRPr lang="pt-BR"/>
        </a:p>
      </dgm:t>
    </dgm:pt>
    <dgm:pt modelId="{98F1B384-7066-47F3-96D5-30B8D4F850B6}">
      <dgm:prSet phldrT="[Texto]" custT="1"/>
      <dgm:spPr/>
      <dgm:t>
        <a:bodyPr/>
        <a:lstStyle/>
        <a:p>
          <a:r>
            <a:rPr lang="pt-BR" sz="2400" dirty="0" smtClean="0"/>
            <a:t>Penalidade</a:t>
          </a:r>
          <a:endParaRPr lang="pt-BR" sz="2400" dirty="0"/>
        </a:p>
      </dgm:t>
    </dgm:pt>
    <dgm:pt modelId="{BD41946C-37F4-49C0-8C42-87692F210C7E}" type="parTrans" cxnId="{C5AA677D-38B1-47FA-BFE0-CFCF20BA547A}">
      <dgm:prSet/>
      <dgm:spPr/>
      <dgm:t>
        <a:bodyPr/>
        <a:lstStyle/>
        <a:p>
          <a:endParaRPr lang="pt-BR"/>
        </a:p>
      </dgm:t>
    </dgm:pt>
    <dgm:pt modelId="{796B2FE1-AA53-483E-98C4-AA9B872BE389}" type="sibTrans" cxnId="{C5AA677D-38B1-47FA-BFE0-CFCF20BA547A}">
      <dgm:prSet/>
      <dgm:spPr/>
      <dgm:t>
        <a:bodyPr/>
        <a:lstStyle/>
        <a:p>
          <a:endParaRPr lang="pt-BR"/>
        </a:p>
      </dgm:t>
    </dgm:pt>
    <dgm:pt modelId="{BF1A2E19-F43C-44B9-B479-8515798C6D41}">
      <dgm:prSet phldrT="[Texto]"/>
      <dgm:spPr/>
      <dgm:t>
        <a:bodyPr/>
        <a:lstStyle/>
        <a:p>
          <a:r>
            <a:rPr lang="pt-BR" b="1" dirty="0" smtClean="0"/>
            <a:t>4 </a:t>
          </a:r>
          <a:r>
            <a:rPr lang="pt-BR" b="1" dirty="0" err="1" smtClean="0"/>
            <a:t>min</a:t>
          </a:r>
          <a:endParaRPr lang="pt-BR" b="1" dirty="0"/>
        </a:p>
      </dgm:t>
    </dgm:pt>
    <dgm:pt modelId="{B2CBA684-FE36-4D05-8FD9-05D0049054F9}" type="parTrans" cxnId="{7D742172-42C7-4021-916D-80512FCD2654}">
      <dgm:prSet/>
      <dgm:spPr/>
      <dgm:t>
        <a:bodyPr/>
        <a:lstStyle/>
        <a:p>
          <a:endParaRPr lang="pt-BR"/>
        </a:p>
      </dgm:t>
    </dgm:pt>
    <dgm:pt modelId="{53519BDF-12C2-4835-859E-85C045421CDB}" type="sibTrans" cxnId="{7D742172-42C7-4021-916D-80512FCD2654}">
      <dgm:prSet/>
      <dgm:spPr/>
      <dgm:t>
        <a:bodyPr/>
        <a:lstStyle/>
        <a:p>
          <a:endParaRPr lang="pt-BR"/>
        </a:p>
      </dgm:t>
    </dgm:pt>
    <dgm:pt modelId="{186F4723-9D22-43DA-B123-22719F85704A}">
      <dgm:prSet phldrT="[Texto]" custT="1"/>
      <dgm:spPr/>
      <dgm:t>
        <a:bodyPr/>
        <a:lstStyle/>
        <a:p>
          <a:r>
            <a:rPr lang="pt-BR" sz="2400" dirty="0" smtClean="0"/>
            <a:t>Pesquisa Cadeia 3</a:t>
          </a:r>
          <a:endParaRPr lang="pt-BR" sz="2400" dirty="0"/>
        </a:p>
      </dgm:t>
    </dgm:pt>
    <dgm:pt modelId="{7335BC73-C056-47F3-848D-8AAA53BCF79D}" type="parTrans" cxnId="{E8785C5C-6A70-4E87-A9DE-799B7F4D62C2}">
      <dgm:prSet/>
      <dgm:spPr/>
      <dgm:t>
        <a:bodyPr/>
        <a:lstStyle/>
        <a:p>
          <a:endParaRPr lang="pt-BR"/>
        </a:p>
      </dgm:t>
    </dgm:pt>
    <dgm:pt modelId="{8AC6B023-3EC0-40F5-A1B5-CFD702866AC5}" type="sibTrans" cxnId="{E8785C5C-6A70-4E87-A9DE-799B7F4D62C2}">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66073FC8-D1AE-4D7F-9851-F37768EF4810}" type="pres">
      <dgm:prSet presAssocID="{49EA69B3-E2B1-4228-AA30-1A8279A2E385}" presName="composite" presStyleCnt="0"/>
      <dgm:spPr/>
    </dgm:pt>
    <dgm:pt modelId="{2F3D2BBF-B083-4350-932A-32AB19933ED2}" type="pres">
      <dgm:prSet presAssocID="{49EA69B3-E2B1-4228-AA30-1A8279A2E385}" presName="parentText" presStyleLbl="alignNode1" presStyleIdx="0" presStyleCnt="2">
        <dgm:presLayoutVars>
          <dgm:chMax val="1"/>
          <dgm:bulletEnabled val="1"/>
        </dgm:presLayoutVars>
      </dgm:prSet>
      <dgm:spPr/>
      <dgm:t>
        <a:bodyPr/>
        <a:lstStyle/>
        <a:p>
          <a:endParaRPr lang="pt-BR"/>
        </a:p>
      </dgm:t>
    </dgm:pt>
    <dgm:pt modelId="{BC376095-25FC-45E2-BFC8-451701C1D70D}" type="pres">
      <dgm:prSet presAssocID="{49EA69B3-E2B1-4228-AA30-1A8279A2E385}" presName="descendantText" presStyleLbl="alignAcc1" presStyleIdx="0" presStyleCnt="2" custLinFactY="-306838" custLinFactNeighborX="23124" custLinFactNeighborY="-400000">
        <dgm:presLayoutVars>
          <dgm:bulletEnabled val="1"/>
        </dgm:presLayoutVars>
      </dgm:prSet>
      <dgm:spPr/>
      <dgm:t>
        <a:bodyPr/>
        <a:lstStyle/>
        <a:p>
          <a:endParaRPr lang="pt-BR"/>
        </a:p>
      </dgm:t>
    </dgm:pt>
    <dgm:pt modelId="{6902E374-E237-4D98-8484-8C31CD2800C6}" type="pres">
      <dgm:prSet presAssocID="{2BF3E5F8-5E03-4C90-9120-17F79354BAB4}" presName="sp" presStyleCnt="0"/>
      <dgm:spPr/>
    </dgm:pt>
    <dgm:pt modelId="{3395D662-D875-4744-A0CB-CDE16BC59C2F}" type="pres">
      <dgm:prSet presAssocID="{BF1A2E19-F43C-44B9-B479-8515798C6D41}" presName="composite" presStyleCnt="0"/>
      <dgm:spPr/>
    </dgm:pt>
    <dgm:pt modelId="{49B82141-9E91-4929-8E7E-1BCAAAD8A75E}" type="pres">
      <dgm:prSet presAssocID="{BF1A2E19-F43C-44B9-B479-8515798C6D41}" presName="parentText" presStyleLbl="alignNode1" presStyleIdx="1" presStyleCnt="2">
        <dgm:presLayoutVars>
          <dgm:chMax val="1"/>
          <dgm:bulletEnabled val="1"/>
        </dgm:presLayoutVars>
      </dgm:prSet>
      <dgm:spPr/>
      <dgm:t>
        <a:bodyPr/>
        <a:lstStyle/>
        <a:p>
          <a:endParaRPr lang="pt-BR"/>
        </a:p>
      </dgm:t>
    </dgm:pt>
    <dgm:pt modelId="{43105CA3-0143-4F8D-8027-4AB37BEA927B}" type="pres">
      <dgm:prSet presAssocID="{BF1A2E19-F43C-44B9-B479-8515798C6D41}" presName="descendantText" presStyleLbl="alignAcc1" presStyleIdx="1" presStyleCnt="2">
        <dgm:presLayoutVars>
          <dgm:bulletEnabled val="1"/>
        </dgm:presLayoutVars>
      </dgm:prSet>
      <dgm:spPr/>
      <dgm:t>
        <a:bodyPr/>
        <a:lstStyle/>
        <a:p>
          <a:endParaRPr lang="pt-BR"/>
        </a:p>
      </dgm:t>
    </dgm:pt>
  </dgm:ptLst>
  <dgm:cxnLst>
    <dgm:cxn modelId="{F8D87BDB-0A7E-4B36-A0A4-50B2669494B1}" srcId="{D3D1FAF7-179A-4924-8999-3B39593964E9}" destId="{49EA69B3-E2B1-4228-AA30-1A8279A2E385}" srcOrd="0" destOrd="0" parTransId="{EA4BDFC5-B4D9-4022-B61F-69A853F73185}" sibTransId="{2BF3E5F8-5E03-4C90-9120-17F79354BAB4}"/>
    <dgm:cxn modelId="{E8785C5C-6A70-4E87-A9DE-799B7F4D62C2}" srcId="{BF1A2E19-F43C-44B9-B479-8515798C6D41}" destId="{186F4723-9D22-43DA-B123-22719F85704A}" srcOrd="0" destOrd="0" parTransId="{7335BC73-C056-47F3-848D-8AAA53BCF79D}" sibTransId="{8AC6B023-3EC0-40F5-A1B5-CFD702866AC5}"/>
    <dgm:cxn modelId="{7D742172-42C7-4021-916D-80512FCD2654}" srcId="{D3D1FAF7-179A-4924-8999-3B39593964E9}" destId="{BF1A2E19-F43C-44B9-B479-8515798C6D41}" srcOrd="1" destOrd="0" parTransId="{B2CBA684-FE36-4D05-8FD9-05D0049054F9}" sibTransId="{53519BDF-12C2-4835-859E-85C045421CDB}"/>
    <dgm:cxn modelId="{2F40E0E6-BC4A-4022-98C2-680084C58410}" type="presOf" srcId="{186F4723-9D22-43DA-B123-22719F85704A}" destId="{43105CA3-0143-4F8D-8027-4AB37BEA927B}" srcOrd="0" destOrd="0" presId="urn:microsoft.com/office/officeart/2005/8/layout/chevron2"/>
    <dgm:cxn modelId="{C5AA677D-38B1-47FA-BFE0-CFCF20BA547A}" srcId="{49EA69B3-E2B1-4228-AA30-1A8279A2E385}" destId="{98F1B384-7066-47F3-96D5-30B8D4F850B6}" srcOrd="0" destOrd="0" parTransId="{BD41946C-37F4-49C0-8C42-87692F210C7E}" sibTransId="{796B2FE1-AA53-483E-98C4-AA9B872BE389}"/>
    <dgm:cxn modelId="{CA3510F7-6694-43C6-B1EF-7CB67EBDEBE5}" type="presOf" srcId="{98F1B384-7066-47F3-96D5-30B8D4F850B6}" destId="{BC376095-25FC-45E2-BFC8-451701C1D70D}" srcOrd="0" destOrd="0" presId="urn:microsoft.com/office/officeart/2005/8/layout/chevron2"/>
    <dgm:cxn modelId="{3AAD46B4-706E-40B8-AED6-DECF84AE126E}" type="presOf" srcId="{D3D1FAF7-179A-4924-8999-3B39593964E9}" destId="{E4F45202-72F2-4CF8-9081-82D5A4202208}" srcOrd="0" destOrd="0" presId="urn:microsoft.com/office/officeart/2005/8/layout/chevron2"/>
    <dgm:cxn modelId="{2D31E810-42C6-430D-ADBB-A173CD9AA2C3}" type="presOf" srcId="{49EA69B3-E2B1-4228-AA30-1A8279A2E385}" destId="{2F3D2BBF-B083-4350-932A-32AB19933ED2}" srcOrd="0" destOrd="0" presId="urn:microsoft.com/office/officeart/2005/8/layout/chevron2"/>
    <dgm:cxn modelId="{1BC82674-9E50-45D0-8455-4582F9E69EA7}" type="presOf" srcId="{BF1A2E19-F43C-44B9-B479-8515798C6D41}" destId="{49B82141-9E91-4929-8E7E-1BCAAAD8A75E}" srcOrd="0" destOrd="0" presId="urn:microsoft.com/office/officeart/2005/8/layout/chevron2"/>
    <dgm:cxn modelId="{EBBE4EE9-9B16-4D30-A921-58CD5E229562}" type="presParOf" srcId="{E4F45202-72F2-4CF8-9081-82D5A4202208}" destId="{66073FC8-D1AE-4D7F-9851-F37768EF4810}" srcOrd="0" destOrd="0" presId="urn:microsoft.com/office/officeart/2005/8/layout/chevron2"/>
    <dgm:cxn modelId="{DC8D65A4-3F24-4B83-A63A-08AB2859CA19}" type="presParOf" srcId="{66073FC8-D1AE-4D7F-9851-F37768EF4810}" destId="{2F3D2BBF-B083-4350-932A-32AB19933ED2}" srcOrd="0" destOrd="0" presId="urn:microsoft.com/office/officeart/2005/8/layout/chevron2"/>
    <dgm:cxn modelId="{9B8D6071-86A9-42FC-AD67-4F747A171873}" type="presParOf" srcId="{66073FC8-D1AE-4D7F-9851-F37768EF4810}" destId="{BC376095-25FC-45E2-BFC8-451701C1D70D}" srcOrd="1" destOrd="0" presId="urn:microsoft.com/office/officeart/2005/8/layout/chevron2"/>
    <dgm:cxn modelId="{B73A44C6-AE00-400F-B317-D40A7F93F5E5}" type="presParOf" srcId="{E4F45202-72F2-4CF8-9081-82D5A4202208}" destId="{6902E374-E237-4D98-8484-8C31CD2800C6}" srcOrd="1" destOrd="0" presId="urn:microsoft.com/office/officeart/2005/8/layout/chevron2"/>
    <dgm:cxn modelId="{21202FB8-6EA6-454C-8CE5-EA3673215623}" type="presParOf" srcId="{E4F45202-72F2-4CF8-9081-82D5A4202208}" destId="{3395D662-D875-4744-A0CB-CDE16BC59C2F}" srcOrd="2" destOrd="0" presId="urn:microsoft.com/office/officeart/2005/8/layout/chevron2"/>
    <dgm:cxn modelId="{94BB93DF-2002-4A5A-8973-A3AA3C358A7E}" type="presParOf" srcId="{3395D662-D875-4744-A0CB-CDE16BC59C2F}" destId="{49B82141-9E91-4929-8E7E-1BCAAAD8A75E}" srcOrd="0" destOrd="0" presId="urn:microsoft.com/office/officeart/2005/8/layout/chevron2"/>
    <dgm:cxn modelId="{B966A64A-6B67-40EC-B92A-E8B5FF703B66}" type="presParOf" srcId="{3395D662-D875-4744-A0CB-CDE16BC59C2F}" destId="{43105CA3-0143-4F8D-8027-4AB37BEA927B}" srcOrd="1" destOrd="0" presId="urn:microsoft.com/office/officeart/2005/8/layout/chevron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D1FAF7-179A-4924-8999-3B39593964E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5215DC9D-A92A-4785-889B-B775DE82BFA9}">
      <dgm:prSet phldrT="[Texto]"/>
      <dgm:spPr/>
      <dgm:t>
        <a:bodyPr/>
        <a:lstStyle/>
        <a:p>
          <a:r>
            <a:rPr lang="pt-BR" b="1" dirty="0" smtClean="0"/>
            <a:t>1 </a:t>
          </a:r>
          <a:r>
            <a:rPr lang="pt-BR" b="1" dirty="0" err="1" smtClean="0"/>
            <a:t>min</a:t>
          </a:r>
          <a:endParaRPr lang="pt-BR" b="1" dirty="0"/>
        </a:p>
      </dgm:t>
    </dgm:pt>
    <dgm:pt modelId="{C7D19446-8E05-481F-B051-B39B32C3AF51}" type="parTrans" cxnId="{9CC0BFC7-A507-4B46-B69C-9EFDE5E6DE46}">
      <dgm:prSet/>
      <dgm:spPr/>
      <dgm:t>
        <a:bodyPr/>
        <a:lstStyle/>
        <a:p>
          <a:endParaRPr lang="pt-BR"/>
        </a:p>
      </dgm:t>
    </dgm:pt>
    <dgm:pt modelId="{F69EDBD1-2A94-441E-B3BA-571B6C715207}" type="sibTrans" cxnId="{9CC0BFC7-A507-4B46-B69C-9EFDE5E6DE46}">
      <dgm:prSet/>
      <dgm:spPr/>
      <dgm:t>
        <a:bodyPr/>
        <a:lstStyle/>
        <a:p>
          <a:endParaRPr lang="pt-BR"/>
        </a:p>
      </dgm:t>
    </dgm:pt>
    <dgm:pt modelId="{DB4D0C9D-179B-4A78-85D2-F9569DA209AF}">
      <dgm:prSet phldrT="[Texto]" custT="1"/>
      <dgm:spPr/>
      <dgm:t>
        <a:bodyPr/>
        <a:lstStyle/>
        <a:p>
          <a:r>
            <a:rPr lang="pt-BR" sz="2400" dirty="0" smtClean="0"/>
            <a:t>Pesquisa Cadeia 1</a:t>
          </a:r>
          <a:endParaRPr lang="pt-BR" sz="2400" dirty="0"/>
        </a:p>
      </dgm:t>
    </dgm:pt>
    <dgm:pt modelId="{0CB7F3D2-D21D-48F5-A4F8-6186FE3D61DB}" type="parTrans" cxnId="{9DD373E5-FDB9-4706-85A2-39269625A5C7}">
      <dgm:prSet/>
      <dgm:spPr/>
      <dgm:t>
        <a:bodyPr/>
        <a:lstStyle/>
        <a:p>
          <a:endParaRPr lang="pt-BR"/>
        </a:p>
      </dgm:t>
    </dgm:pt>
    <dgm:pt modelId="{103525A2-C18C-4599-95F2-273955928EEC}" type="sibTrans" cxnId="{9DD373E5-FDB9-4706-85A2-39269625A5C7}">
      <dgm:prSet/>
      <dgm:spPr/>
      <dgm:t>
        <a:bodyPr/>
        <a:lstStyle/>
        <a:p>
          <a:endParaRPr lang="pt-BR"/>
        </a:p>
      </dgm:t>
    </dgm:pt>
    <dgm:pt modelId="{E4F45202-72F2-4CF8-9081-82D5A4202208}" type="pres">
      <dgm:prSet presAssocID="{D3D1FAF7-179A-4924-8999-3B39593964E9}" presName="linearFlow" presStyleCnt="0">
        <dgm:presLayoutVars>
          <dgm:dir/>
          <dgm:animLvl val="lvl"/>
          <dgm:resizeHandles val="exact"/>
        </dgm:presLayoutVars>
      </dgm:prSet>
      <dgm:spPr/>
      <dgm:t>
        <a:bodyPr/>
        <a:lstStyle/>
        <a:p>
          <a:endParaRPr lang="pt-BR"/>
        </a:p>
      </dgm:t>
    </dgm:pt>
    <dgm:pt modelId="{56326DB7-4E32-459A-B304-8F8D01F08339}" type="pres">
      <dgm:prSet presAssocID="{5215DC9D-A92A-4785-889B-B775DE82BFA9}" presName="composite" presStyleCnt="0"/>
      <dgm:spPr/>
    </dgm:pt>
    <dgm:pt modelId="{485B2048-5573-4688-9EFE-91EBECCF4364}" type="pres">
      <dgm:prSet presAssocID="{5215DC9D-A92A-4785-889B-B775DE82BFA9}" presName="parentText" presStyleLbl="alignNode1" presStyleIdx="0" presStyleCnt="1">
        <dgm:presLayoutVars>
          <dgm:chMax val="1"/>
          <dgm:bulletEnabled val="1"/>
        </dgm:presLayoutVars>
      </dgm:prSet>
      <dgm:spPr/>
      <dgm:t>
        <a:bodyPr/>
        <a:lstStyle/>
        <a:p>
          <a:endParaRPr lang="pt-BR"/>
        </a:p>
      </dgm:t>
    </dgm:pt>
    <dgm:pt modelId="{11E9DA8E-31E7-427C-A14C-55AB5A867CC6}" type="pres">
      <dgm:prSet presAssocID="{5215DC9D-A92A-4785-889B-B775DE82BFA9}" presName="descendantText" presStyleLbl="alignAcc1" presStyleIdx="0" presStyleCnt="1" custScaleY="100000">
        <dgm:presLayoutVars>
          <dgm:bulletEnabled val="1"/>
        </dgm:presLayoutVars>
      </dgm:prSet>
      <dgm:spPr/>
      <dgm:t>
        <a:bodyPr/>
        <a:lstStyle/>
        <a:p>
          <a:endParaRPr lang="pt-BR"/>
        </a:p>
      </dgm:t>
    </dgm:pt>
  </dgm:ptLst>
  <dgm:cxnLst>
    <dgm:cxn modelId="{9DD373E5-FDB9-4706-85A2-39269625A5C7}" srcId="{5215DC9D-A92A-4785-889B-B775DE82BFA9}" destId="{DB4D0C9D-179B-4A78-85D2-F9569DA209AF}" srcOrd="0" destOrd="0" parTransId="{0CB7F3D2-D21D-48F5-A4F8-6186FE3D61DB}" sibTransId="{103525A2-C18C-4599-95F2-273955928EEC}"/>
    <dgm:cxn modelId="{A0660F5F-A96B-4A80-9373-57D0E6DE4C10}" type="presOf" srcId="{D3D1FAF7-179A-4924-8999-3B39593964E9}" destId="{E4F45202-72F2-4CF8-9081-82D5A4202208}" srcOrd="0" destOrd="0" presId="urn:microsoft.com/office/officeart/2005/8/layout/chevron2"/>
    <dgm:cxn modelId="{46EE1B5B-B14E-4DAB-BF25-3A72D33A084F}" type="presOf" srcId="{5215DC9D-A92A-4785-889B-B775DE82BFA9}" destId="{485B2048-5573-4688-9EFE-91EBECCF4364}" srcOrd="0" destOrd="0" presId="urn:microsoft.com/office/officeart/2005/8/layout/chevron2"/>
    <dgm:cxn modelId="{9CC0BFC7-A507-4B46-B69C-9EFDE5E6DE46}" srcId="{D3D1FAF7-179A-4924-8999-3B39593964E9}" destId="{5215DC9D-A92A-4785-889B-B775DE82BFA9}" srcOrd="0" destOrd="0" parTransId="{C7D19446-8E05-481F-B051-B39B32C3AF51}" sibTransId="{F69EDBD1-2A94-441E-B3BA-571B6C715207}"/>
    <dgm:cxn modelId="{FE58B1C6-8295-4222-A555-AEC2C9D65F02}" type="presOf" srcId="{DB4D0C9D-179B-4A78-85D2-F9569DA209AF}" destId="{11E9DA8E-31E7-427C-A14C-55AB5A867CC6}" srcOrd="0" destOrd="0" presId="urn:microsoft.com/office/officeart/2005/8/layout/chevron2"/>
    <dgm:cxn modelId="{69080AAA-9C62-4363-AEBE-ED43070D4506}" type="presParOf" srcId="{E4F45202-72F2-4CF8-9081-82D5A4202208}" destId="{56326DB7-4E32-459A-B304-8F8D01F08339}" srcOrd="0" destOrd="0" presId="urn:microsoft.com/office/officeart/2005/8/layout/chevron2"/>
    <dgm:cxn modelId="{6F982485-3F9B-4E38-887B-D4B6DA434303}" type="presParOf" srcId="{56326DB7-4E32-459A-B304-8F8D01F08339}" destId="{485B2048-5573-4688-9EFE-91EBECCF4364}" srcOrd="0" destOrd="0" presId="urn:microsoft.com/office/officeart/2005/8/layout/chevron2"/>
    <dgm:cxn modelId="{059FA52F-4EEB-490B-9241-D72D7C86207A}" type="presParOf" srcId="{56326DB7-4E32-459A-B304-8F8D01F08339}" destId="{11E9DA8E-31E7-427C-A14C-55AB5A867CC6}" srcOrd="1" destOrd="0" presId="urn:microsoft.com/office/officeart/2005/8/layout/chevron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440816"/>
          <a:ext cx="3071834" cy="1689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408" tIns="604012" rIns="238408"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Engenharia Genética</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Genes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440816"/>
        <a:ext cx="3071834" cy="1689975"/>
      </dsp:txXfrm>
    </dsp:sp>
    <dsp:sp modelId="{FCF83094-350B-467E-8D32-B8A7F88130E6}">
      <dsp:nvSpPr>
        <dsp:cNvPr id="0" name=""/>
        <dsp:cNvSpPr/>
      </dsp:nvSpPr>
      <dsp:spPr>
        <a:xfrm>
          <a:off x="153591" y="12562"/>
          <a:ext cx="2150283"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76" tIns="0" rIns="81276" bIns="0" numCol="1" spcCol="1270" anchor="ctr" anchorCtr="0">
          <a:noAutofit/>
        </a:bodyPr>
        <a:lstStyle/>
        <a:p>
          <a:pPr lvl="0" algn="l" defTabSz="889000">
            <a:lnSpc>
              <a:spcPct val="90000"/>
            </a:lnSpc>
            <a:spcBef>
              <a:spcPct val="0"/>
            </a:spcBef>
            <a:spcAft>
              <a:spcPct val="35000"/>
            </a:spcAft>
          </a:pPr>
          <a:r>
            <a:rPr lang="pt-PT" sz="2000" kern="1200" dirty="0" smtClean="0"/>
            <a:t>1 - Introdução</a:t>
          </a:r>
          <a:endParaRPr lang="pt-BR" sz="2000" kern="1200" dirty="0"/>
        </a:p>
      </dsp:txBody>
      <dsp:txXfrm>
        <a:off x="153591" y="12562"/>
        <a:ext cx="2150283" cy="856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297753"/>
          <a:ext cx="3143272"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458216"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Cenário Atual</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Problemas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Valores Desejados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297753"/>
        <a:ext cx="3143272" cy="1871100"/>
      </dsp:txXfrm>
    </dsp:sp>
    <dsp:sp modelId="{FCF83094-350B-467E-8D32-B8A7F88130E6}">
      <dsp:nvSpPr>
        <dsp:cNvPr id="0" name=""/>
        <dsp:cNvSpPr/>
      </dsp:nvSpPr>
      <dsp:spPr>
        <a:xfrm>
          <a:off x="142877" y="0"/>
          <a:ext cx="220029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2 - Problema</a:t>
          </a:r>
          <a:endParaRPr lang="pt-BR" sz="2000" kern="1200" dirty="0"/>
        </a:p>
      </dsp:txBody>
      <dsp:txXfrm>
        <a:off x="142877" y="0"/>
        <a:ext cx="2200290" cy="649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3CB9B-0BF1-4F11-B3B3-B0858B795063}">
      <dsp:nvSpPr>
        <dsp:cNvPr id="0" name=""/>
        <dsp:cNvSpPr/>
      </dsp:nvSpPr>
      <dsp:spPr>
        <a:xfrm>
          <a:off x="0" y="343477"/>
          <a:ext cx="3143272"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953" tIns="458216" rIns="243953"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smtClean="0">
              <a:latin typeface="Calibri" pitchFamily="34" charset="0"/>
            </a:rPr>
            <a:t>Concorrentes</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Nossa Solução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r>
            <a:rPr lang="pt-BR" sz="2000" kern="1200" dirty="0" smtClean="0">
              <a:latin typeface="Calibri" pitchFamily="34" charset="0"/>
            </a:rPr>
            <a:t>Público Alvo</a:t>
          </a:r>
          <a:endParaRPr lang="pt-BR" sz="2000" kern="1200" dirty="0">
            <a:latin typeface="Calibri" pitchFamily="34" charset="0"/>
          </a:endParaRPr>
        </a:p>
        <a:p>
          <a:pPr marL="228600" lvl="1" indent="-228600" algn="l" defTabSz="889000">
            <a:lnSpc>
              <a:spcPct val="90000"/>
            </a:lnSpc>
            <a:spcBef>
              <a:spcPct val="0"/>
            </a:spcBef>
            <a:spcAft>
              <a:spcPct val="15000"/>
            </a:spcAft>
            <a:buChar char="••"/>
          </a:pPr>
          <a:endParaRPr lang="pt-BR" sz="2000" kern="1200" dirty="0">
            <a:latin typeface="Calibri" pitchFamily="34" charset="0"/>
          </a:endParaRPr>
        </a:p>
      </dsp:txBody>
      <dsp:txXfrm>
        <a:off x="0" y="343477"/>
        <a:ext cx="3143272" cy="1871100"/>
      </dsp:txXfrm>
    </dsp:sp>
    <dsp:sp modelId="{FCF83094-350B-467E-8D32-B8A7F88130E6}">
      <dsp:nvSpPr>
        <dsp:cNvPr id="0" name=""/>
        <dsp:cNvSpPr/>
      </dsp:nvSpPr>
      <dsp:spPr>
        <a:xfrm>
          <a:off x="157163" y="9378"/>
          <a:ext cx="220029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66" tIns="0" rIns="83166" bIns="0" numCol="1" spcCol="1270" anchor="ctr" anchorCtr="0">
          <a:noAutofit/>
        </a:bodyPr>
        <a:lstStyle/>
        <a:p>
          <a:pPr lvl="0" algn="l" defTabSz="889000">
            <a:lnSpc>
              <a:spcPct val="90000"/>
            </a:lnSpc>
            <a:spcBef>
              <a:spcPct val="0"/>
            </a:spcBef>
            <a:spcAft>
              <a:spcPct val="35000"/>
            </a:spcAft>
          </a:pPr>
          <a:r>
            <a:rPr lang="pt-BR" sz="2000" kern="1200" dirty="0" smtClean="0"/>
            <a:t>3 - Solução</a:t>
          </a:r>
          <a:endParaRPr lang="pt-BR" sz="2000" kern="1200" dirty="0"/>
        </a:p>
      </dsp:txBody>
      <dsp:txXfrm>
        <a:off x="157163" y="9378"/>
        <a:ext cx="2200290" cy="649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4CFE73-7941-4E2C-8695-A280DF565A7E}">
      <dsp:nvSpPr>
        <dsp:cNvPr id="0" name=""/>
        <dsp:cNvSpPr/>
      </dsp:nvSpPr>
      <dsp:spPr>
        <a:xfrm rot="5400000">
          <a:off x="-81326" y="81857"/>
          <a:ext cx="542175" cy="379522"/>
        </a:xfrm>
        <a:prstGeom prst="chevron">
          <a:avLst/>
        </a:prstGeom>
        <a:solidFill>
          <a:srgbClr val="EA0000"/>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pt-BR" sz="1100" b="1" kern="1200" dirty="0"/>
        </a:p>
      </dsp:txBody>
      <dsp:txXfrm rot="5400000">
        <a:off x="-81326" y="81857"/>
        <a:ext cx="542175" cy="379522"/>
      </dsp:txXfrm>
    </dsp:sp>
    <dsp:sp modelId="{C38E3784-F673-467D-B8CC-E8287D0E51FC}">
      <dsp:nvSpPr>
        <dsp:cNvPr id="0" name=""/>
        <dsp:cNvSpPr/>
      </dsp:nvSpPr>
      <dsp:spPr>
        <a:xfrm rot="5400000">
          <a:off x="2811553" y="-2431499"/>
          <a:ext cx="352413" cy="52164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Penalidade </a:t>
          </a:r>
          <a:endParaRPr lang="pt-BR" sz="2400" kern="1200" dirty="0"/>
        </a:p>
      </dsp:txBody>
      <dsp:txXfrm rot="5400000">
        <a:off x="2811553" y="-2431499"/>
        <a:ext cx="352413" cy="5216475"/>
      </dsp:txXfrm>
    </dsp:sp>
    <dsp:sp modelId="{9DEA2B05-A69C-4F43-BA99-0181AD0F77D2}">
      <dsp:nvSpPr>
        <dsp:cNvPr id="0" name=""/>
        <dsp:cNvSpPr/>
      </dsp:nvSpPr>
      <dsp:spPr>
        <a:xfrm rot="5400000">
          <a:off x="-81326" y="510175"/>
          <a:ext cx="542175" cy="37952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2 </a:t>
          </a:r>
          <a:r>
            <a:rPr lang="pt-BR" sz="1100" b="1" kern="1200" dirty="0" err="1" smtClean="0"/>
            <a:t>min</a:t>
          </a:r>
          <a:endParaRPr lang="pt-BR" sz="1100" b="1" kern="1200" dirty="0"/>
        </a:p>
      </dsp:txBody>
      <dsp:txXfrm rot="5400000">
        <a:off x="-81326" y="510175"/>
        <a:ext cx="542175" cy="379522"/>
      </dsp:txXfrm>
    </dsp:sp>
    <dsp:sp modelId="{771C0BD3-14D1-42FD-A784-AD93DFA700BB}">
      <dsp:nvSpPr>
        <dsp:cNvPr id="0" name=""/>
        <dsp:cNvSpPr/>
      </dsp:nvSpPr>
      <dsp:spPr>
        <a:xfrm rot="5400000">
          <a:off x="2811553" y="-2003181"/>
          <a:ext cx="352413" cy="52164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2</a:t>
          </a:r>
          <a:endParaRPr lang="pt-BR" sz="2400" kern="1200" dirty="0"/>
        </a:p>
      </dsp:txBody>
      <dsp:txXfrm rot="5400000">
        <a:off x="2811553" y="-2003181"/>
        <a:ext cx="352413" cy="52164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D2BBF-B083-4350-932A-32AB19933ED2}">
      <dsp:nvSpPr>
        <dsp:cNvPr id="0" name=""/>
        <dsp:cNvSpPr/>
      </dsp:nvSpPr>
      <dsp:spPr>
        <a:xfrm rot="5400000">
          <a:off x="-80155" y="80678"/>
          <a:ext cx="534366" cy="374056"/>
        </a:xfrm>
        <a:prstGeom prst="chevron">
          <a:avLst/>
        </a:prstGeom>
        <a:solidFill>
          <a:srgbClr val="EA0000"/>
        </a:solidFill>
        <a:ln w="25400" cap="flat" cmpd="sng" algn="ctr">
          <a:solidFill>
            <a:srgbClr val="E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pt-BR" sz="1000" b="1" kern="1200" dirty="0"/>
        </a:p>
      </dsp:txBody>
      <dsp:txXfrm rot="5400000">
        <a:off x="-80155" y="80678"/>
        <a:ext cx="534366" cy="374056"/>
      </dsp:txXfrm>
    </dsp:sp>
    <dsp:sp modelId="{BC376095-25FC-45E2-BFC8-451701C1D70D}">
      <dsp:nvSpPr>
        <dsp:cNvPr id="0" name=""/>
        <dsp:cNvSpPr/>
      </dsp:nvSpPr>
      <dsp:spPr>
        <a:xfrm rot="5400000">
          <a:off x="2811358" y="-2437301"/>
          <a:ext cx="347338" cy="52219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Penalidade</a:t>
          </a:r>
          <a:endParaRPr lang="pt-BR" sz="2400" kern="1200" dirty="0"/>
        </a:p>
      </dsp:txBody>
      <dsp:txXfrm rot="5400000">
        <a:off x="2811358" y="-2437301"/>
        <a:ext cx="347338" cy="5221941"/>
      </dsp:txXfrm>
    </dsp:sp>
    <dsp:sp modelId="{49B82141-9E91-4929-8E7E-1BCAAAD8A75E}">
      <dsp:nvSpPr>
        <dsp:cNvPr id="0" name=""/>
        <dsp:cNvSpPr/>
      </dsp:nvSpPr>
      <dsp:spPr>
        <a:xfrm rot="5400000">
          <a:off x="-80155" y="502828"/>
          <a:ext cx="534366" cy="3740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t-BR" sz="1000" b="1" kern="1200" dirty="0" smtClean="0"/>
            <a:t>4 </a:t>
          </a:r>
          <a:r>
            <a:rPr lang="pt-BR" sz="1000" b="1" kern="1200" dirty="0" err="1" smtClean="0"/>
            <a:t>min</a:t>
          </a:r>
          <a:endParaRPr lang="pt-BR" sz="1000" b="1" kern="1200" dirty="0"/>
        </a:p>
      </dsp:txBody>
      <dsp:txXfrm rot="5400000">
        <a:off x="-80155" y="502828"/>
        <a:ext cx="534366" cy="374056"/>
      </dsp:txXfrm>
    </dsp:sp>
    <dsp:sp modelId="{43105CA3-0143-4F8D-8027-4AB37BEA927B}">
      <dsp:nvSpPr>
        <dsp:cNvPr id="0" name=""/>
        <dsp:cNvSpPr/>
      </dsp:nvSpPr>
      <dsp:spPr>
        <a:xfrm rot="5400000">
          <a:off x="2811358" y="-2014627"/>
          <a:ext cx="347338" cy="52219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3</a:t>
          </a:r>
          <a:endParaRPr lang="pt-BR" sz="2400" kern="1200" dirty="0"/>
        </a:p>
      </dsp:txBody>
      <dsp:txXfrm rot="5400000">
        <a:off x="2811358" y="-2014627"/>
        <a:ext cx="347338" cy="522194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5B2048-5573-4688-9EFE-91EBECCF4364}">
      <dsp:nvSpPr>
        <dsp:cNvPr id="0" name=""/>
        <dsp:cNvSpPr/>
      </dsp:nvSpPr>
      <dsp:spPr>
        <a:xfrm rot="5400000">
          <a:off x="-85641" y="85920"/>
          <a:ext cx="570945" cy="3996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pt-BR" sz="1100" b="1" kern="1200" dirty="0" smtClean="0"/>
            <a:t>1 </a:t>
          </a:r>
          <a:r>
            <a:rPr lang="pt-BR" sz="1100" b="1" kern="1200" dirty="0" err="1" smtClean="0"/>
            <a:t>min</a:t>
          </a:r>
          <a:endParaRPr lang="pt-BR" sz="1100" b="1" kern="1200" dirty="0"/>
        </a:p>
      </dsp:txBody>
      <dsp:txXfrm rot="5400000">
        <a:off x="-85641" y="85920"/>
        <a:ext cx="570945" cy="399662"/>
      </dsp:txXfrm>
    </dsp:sp>
    <dsp:sp modelId="{11E9DA8E-31E7-427C-A14C-55AB5A867CC6}">
      <dsp:nvSpPr>
        <dsp:cNvPr id="0" name=""/>
        <dsp:cNvSpPr/>
      </dsp:nvSpPr>
      <dsp:spPr>
        <a:xfrm rot="5400000">
          <a:off x="2812272" y="-2412331"/>
          <a:ext cx="371114" cy="519633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t-BR" sz="2400" kern="1200" dirty="0" smtClean="0"/>
            <a:t>Pesquisa Cadeia 1</a:t>
          </a:r>
          <a:endParaRPr lang="pt-BR" sz="2400" kern="1200" dirty="0"/>
        </a:p>
      </dsp:txBody>
      <dsp:txXfrm rot="5400000">
        <a:off x="2812272" y="-2412331"/>
        <a:ext cx="371114" cy="51963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AA9F0C-79B0-4A88-A378-CF4B28859547}" type="datetimeFigureOut">
              <a:rPr lang="pt-BR"/>
              <a:pPr>
                <a:defRPr/>
              </a:pPr>
              <a:t>21/10/2009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BF7230-4CA0-4062-98B5-00CA3F07A581}"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86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Para iniciarmos nossa, viagem vamos analisar a introdução.</a:t>
            </a:r>
          </a:p>
        </p:txBody>
      </p:sp>
      <p:sp>
        <p:nvSpPr>
          <p:cNvPr id="4" name="Espaço Reservado para Número de Slide 3"/>
          <p:cNvSpPr>
            <a:spLocks noGrp="1"/>
          </p:cNvSpPr>
          <p:nvPr>
            <p:ph type="sldNum" sz="quarter" idx="5"/>
          </p:nvPr>
        </p:nvSpPr>
        <p:spPr/>
        <p:txBody>
          <a:bodyPr/>
          <a:lstStyle/>
          <a:p>
            <a:pPr>
              <a:defRPr/>
            </a:pPr>
            <a:fld id="{28AD0E01-D9A1-4355-8C47-C55593667DA4}" type="slidenum">
              <a:rPr lang="pt-BR" smtClean="0"/>
              <a:pPr>
                <a:defRPr/>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16</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18</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Temos como publico alvo os pesquisadores e alunos de biologia genetica. Vemos dois grupos de usuario classificados pelo seu acesso ao produto, ou seja, termos diferenciacoes de uso para usuario que pagassem pelo uso. Temos tambem as grandes empresas e grupos de pesquisa que estivessem interessados em oferecer para seus pesquisadores o uso de nosso servico, assim teriamos pacotes de serrvico de acordo com a necessidade da empresa.</a:t>
            </a:r>
          </a:p>
          <a:p>
            <a:r>
              <a:rPr lang="pt-BR" smtClean="0"/>
              <a:t>Eh bom lembrar que como foi falado anteriormente, há um baixo estimulo das empresas iinvestirem na </a:t>
            </a:r>
          </a:p>
        </p:txBody>
      </p:sp>
      <p:sp>
        <p:nvSpPr>
          <p:cNvPr id="4" name="Slide Number Placeholder 3"/>
          <p:cNvSpPr>
            <a:spLocks noGrp="1"/>
          </p:cNvSpPr>
          <p:nvPr>
            <p:ph type="sldNum" sz="quarter" idx="5"/>
          </p:nvPr>
        </p:nvSpPr>
        <p:spPr/>
        <p:txBody>
          <a:bodyPr/>
          <a:lstStyle/>
          <a:p>
            <a:pPr>
              <a:defRPr/>
            </a:pPr>
            <a:fld id="{16E6E72B-B85D-452C-910F-9E9844FFE5A6}" type="slidenum">
              <a:rPr lang="pt-BR" smtClean="0"/>
              <a:pPr>
                <a:defRPr/>
              </a:pPr>
              <a:t>42</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075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
        <p:nvSpPr>
          <p:cNvPr id="4" name="Espaço Reservado para Número de Slide 3"/>
          <p:cNvSpPr>
            <a:spLocks noGrp="1"/>
          </p:cNvSpPr>
          <p:nvPr>
            <p:ph type="sldNum" sz="quarter" idx="5"/>
          </p:nvPr>
        </p:nvSpPr>
        <p:spPr/>
        <p:txBody>
          <a:bodyPr/>
          <a:lstStyle/>
          <a:p>
            <a:pPr>
              <a:defRPr/>
            </a:pPr>
            <a:fld id="{E8585D72-2D00-4157-94EE-4C9881C69396}" type="slidenum">
              <a:rPr lang="pt-BR" smtClean="0"/>
              <a:pPr>
                <a:defRPr/>
              </a:pPr>
              <a:t>46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96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Para a nossa apresentação, seguiremos  o seguinte roteiro:</a:t>
            </a:r>
          </a:p>
          <a:p>
            <a:r>
              <a:rPr lang="pt-BR" smtClean="0"/>
              <a:t>Introdução (DNA, Sequenciamento, Alinhamento)</a:t>
            </a:r>
          </a:p>
          <a:p>
            <a:r>
              <a:rPr lang="pt-BR" smtClean="0"/>
              <a:t>Problema (Usuário, Cenário Atual)</a:t>
            </a:r>
          </a:p>
          <a:p>
            <a:r>
              <a:rPr lang="pt-BR" smtClean="0"/>
              <a:t>Solução (Nossa solução, Nossa Proposta)</a:t>
            </a:r>
          </a:p>
          <a:p>
            <a:r>
              <a:rPr lang="pt-BR" smtClean="0"/>
              <a:t>Projeto (Arquitetura, Funcionalidades/Entregas, Cronograma)</a:t>
            </a:r>
          </a:p>
        </p:txBody>
      </p:sp>
      <p:sp>
        <p:nvSpPr>
          <p:cNvPr id="4" name="Espaço Reservado para Número de Slide 3"/>
          <p:cNvSpPr>
            <a:spLocks noGrp="1"/>
          </p:cNvSpPr>
          <p:nvPr>
            <p:ph type="sldNum" sz="quarter" idx="5"/>
          </p:nvPr>
        </p:nvSpPr>
        <p:spPr/>
        <p:txBody>
          <a:bodyPr/>
          <a:lstStyle/>
          <a:p>
            <a:pPr>
              <a:defRPr/>
            </a:pPr>
            <a:fld id="{D79EE92A-BB05-448C-AEF8-4B614137C610}" type="slidenum">
              <a:rPr lang="pt-BR" smtClean="0"/>
              <a:pPr>
                <a:defRPr/>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A pesquisa genética é uma área muito promissora e que tem recebido grandes investimentos. Somente no ano passado foram investidos US$300 bilhões em pesquisa genética em todo o mundo.</a:t>
            </a:r>
          </a:p>
        </p:txBody>
      </p:sp>
      <p:sp>
        <p:nvSpPr>
          <p:cNvPr id="4" name="Espaço Reservado para Número de Slide 3"/>
          <p:cNvSpPr>
            <a:spLocks noGrp="1"/>
          </p:cNvSpPr>
          <p:nvPr>
            <p:ph type="sldNum" sz="quarter" idx="5"/>
          </p:nvPr>
        </p:nvSpPr>
        <p:spPr/>
        <p:txBody>
          <a:bodyPr/>
          <a:lstStyle/>
          <a:p>
            <a:pPr>
              <a:defRPr/>
            </a:pPr>
            <a:fld id="{C1839667-31CF-4E5B-9148-F158E8881A2D}" type="slidenum">
              <a:rPr lang="pt-BR" smtClean="0"/>
              <a:pPr>
                <a:defRPr/>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37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Genes nada mais são do q “pequenas” parte do DNA com uma função específica. (ex: gene da cor dos olhos e do cabelo)</a:t>
            </a:r>
          </a:p>
          <a:p>
            <a:r>
              <a:rPr lang="pt-BR" smtClean="0"/>
              <a:t>Por meio da engenharia genética, genes são retirados de uma espécie animal ou vegetal e transferidos para outra.</a:t>
            </a:r>
          </a:p>
          <a:p>
            <a:r>
              <a:rPr lang="pt-BR" smtClean="0"/>
              <a:t>Esses novos genes tornam o organismo capaz de produzir um novo tipo de substância diferente da que era produzida originalmente.</a:t>
            </a:r>
          </a:p>
        </p:txBody>
      </p:sp>
      <p:sp>
        <p:nvSpPr>
          <p:cNvPr id="4" name="Espaço Reservado para Número de Slide 3"/>
          <p:cNvSpPr>
            <a:spLocks noGrp="1"/>
          </p:cNvSpPr>
          <p:nvPr>
            <p:ph type="sldNum" sz="quarter" idx="5"/>
          </p:nvPr>
        </p:nvSpPr>
        <p:spPr/>
        <p:txBody>
          <a:bodyPr/>
          <a:lstStyle/>
          <a:p>
            <a:pPr>
              <a:defRPr/>
            </a:pPr>
            <a:fld id="{A0F4FA5E-DF15-4360-891B-1E8F97C2FFEB}"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47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Será que estudar o genes é importante? Será que saber a função de cada um deles em um organismo é importante?</a:t>
            </a:r>
          </a:p>
          <a:p>
            <a:r>
              <a:rPr lang="pt-BR" smtClean="0"/>
              <a:t>E se descobrissemos o/os gene/genes responsável pelo Mal de Alzheimer? Não seria um bom começo para descobrir como curá-lo? E os genes do câncer?</a:t>
            </a:r>
          </a:p>
          <a:p>
            <a:r>
              <a:rPr lang="pt-BR" smtClean="0"/>
              <a:t>Esse é um campo promissor!</a:t>
            </a:r>
          </a:p>
        </p:txBody>
      </p:sp>
      <p:sp>
        <p:nvSpPr>
          <p:cNvPr id="4" name="Espaço Reservado para Número de Slide 3"/>
          <p:cNvSpPr>
            <a:spLocks noGrp="1"/>
          </p:cNvSpPr>
          <p:nvPr>
            <p:ph type="sldNum" sz="quarter" idx="5"/>
          </p:nvPr>
        </p:nvSpPr>
        <p:spPr/>
        <p:txBody>
          <a:bodyPr/>
          <a:lstStyle/>
          <a:p>
            <a:pPr>
              <a:defRPr/>
            </a:pPr>
            <a:fld id="{8EEBBD0C-50A4-44DD-9D07-4B95B176E5E6}" type="slidenum">
              <a:rPr lang="pt-BR" smtClean="0"/>
              <a:pPr>
                <a:defRPr/>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Mas, falando de</a:t>
            </a:r>
          </a:p>
          <a:p>
            <a:r>
              <a:rPr lang="pt-BR" smtClean="0"/>
              <a:t> coisas que já existem... A resposta é sim, podemos fazer isso e muitas outras coisas usando a engenharia genética!</a:t>
            </a:r>
          </a:p>
          <a:p>
            <a:r>
              <a:rPr lang="pt-BR" b="1" smtClean="0"/>
              <a:t>Quanto mais os genes são isolados de suas fontes naturais, maior é o controle dos cientistas sobre a vid</a:t>
            </a:r>
            <a:r>
              <a:rPr lang="pt-BR" smtClean="0"/>
              <a:t>a.</a:t>
            </a:r>
          </a:p>
          <a:p>
            <a:endParaRPr lang="pt-BR" smtClean="0"/>
          </a:p>
        </p:txBody>
      </p:sp>
      <p:sp>
        <p:nvSpPr>
          <p:cNvPr id="4" name="Espaço Reservado para Número de Slide 3"/>
          <p:cNvSpPr>
            <a:spLocks noGrp="1"/>
          </p:cNvSpPr>
          <p:nvPr>
            <p:ph type="sldNum" sz="quarter" idx="5"/>
          </p:nvPr>
        </p:nvSpPr>
        <p:spPr/>
        <p:txBody>
          <a:bodyPr/>
          <a:lstStyle/>
          <a:p>
            <a:pPr>
              <a:defRPr/>
            </a:pPr>
            <a:fld id="{C9932B67-048E-4F51-A523-BBC51BF88D4E}" type="slidenum">
              <a:rPr lang="pt-BR" smtClean="0"/>
              <a:pPr>
                <a:defRPr/>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10</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FBF7230-4CA0-4062-98B5-00CA3F07A581}" type="slidenum">
              <a:rPr lang="pt-BR" smtClean="0"/>
              <a:pPr>
                <a:defRPr/>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9" name="Título 28"/>
          <p:cNvSpPr>
            <a:spLocks noGrp="1"/>
          </p:cNvSpPr>
          <p:nvPr>
            <p:ph type="ctrTitle"/>
          </p:nvPr>
        </p:nvSpPr>
        <p:spPr>
          <a:xfrm>
            <a:off x="381000" y="4853411"/>
            <a:ext cx="8458200" cy="1222375"/>
          </a:xfrm>
        </p:spPr>
        <p:txBody>
          <a:bodyPr anchor="t"/>
          <a:lstStyle/>
          <a:p>
            <a:r>
              <a:rPr lang="pt-BR" smtClean="0"/>
              <a:t>Clique para editar o estilo do título mestre</a:t>
            </a:r>
            <a:endParaRPr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15"/>
          <p:cNvSpPr>
            <a:spLocks noGrp="1"/>
          </p:cNvSpPr>
          <p:nvPr>
            <p:ph type="dt" sz="half" idx="10"/>
          </p:nvPr>
        </p:nvSpPr>
        <p:spPr/>
        <p:txBody>
          <a:bodyPr/>
          <a:lstStyle>
            <a:lvl1pPr>
              <a:defRPr/>
            </a:lvl1pPr>
          </a:lstStyle>
          <a:p>
            <a:pPr>
              <a:defRPr/>
            </a:pPr>
            <a:fld id="{B0C9E51A-9A74-4E3C-81ED-4522BA61E381}" type="datetimeFigureOut">
              <a:rPr lang="pt-BR"/>
              <a:pPr>
                <a:defRPr/>
              </a:pPr>
              <a:t>21/10/2009</a:t>
            </a:fld>
            <a:endParaRPr lang="pt-BR"/>
          </a:p>
        </p:txBody>
      </p:sp>
      <p:sp>
        <p:nvSpPr>
          <p:cNvPr id="5" name="Espaço Reservado para Rodapé 1"/>
          <p:cNvSpPr>
            <a:spLocks noGrp="1"/>
          </p:cNvSpPr>
          <p:nvPr>
            <p:ph type="ftr" sz="quarter" idx="11"/>
          </p:nvPr>
        </p:nvSpPr>
        <p:spPr/>
        <p:txBody>
          <a:bodyPr/>
          <a:lstStyle>
            <a:lvl1pPr>
              <a:defRPr/>
            </a:lvl1pPr>
          </a:lstStyle>
          <a:p>
            <a:pPr>
              <a:defRPr/>
            </a:pPr>
            <a:endParaRPr lang="pt-BR"/>
          </a:p>
        </p:txBody>
      </p:sp>
      <p:sp>
        <p:nvSpPr>
          <p:cNvPr id="6" name="Espaço Reservado para Número de Slide 14"/>
          <p:cNvSpPr>
            <a:spLocks noGrp="1"/>
          </p:cNvSpPr>
          <p:nvPr>
            <p:ph type="sldNum" sz="quarter" idx="12"/>
          </p:nvPr>
        </p:nvSpPr>
        <p:spPr>
          <a:xfrm>
            <a:off x="8229600" y="6473825"/>
            <a:ext cx="758825" cy="247650"/>
          </a:xfrm>
        </p:spPr>
        <p:txBody>
          <a:bodyPr/>
          <a:lstStyle>
            <a:lvl1pPr>
              <a:defRPr/>
            </a:lvl1pPr>
          </a:lstStyle>
          <a:p>
            <a:pPr>
              <a:defRPr/>
            </a:pPr>
            <a:fld id="{201A0A80-8503-45C9-AAA3-376EFAF78CC5}"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AFAE390D-0D97-438D-BDDC-72F3F8D33B66}" type="datetimeFigureOut">
              <a:rPr lang="pt-BR"/>
              <a:pPr>
                <a:defRPr/>
              </a:pPr>
              <a:t>21/10/2009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627006A5-1F29-400D-BC1B-5E27A934E697}"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776BF273-ABB6-4116-9029-DD9C5B47412B}" type="datetimeFigureOut">
              <a:rPr lang="pt-BR"/>
              <a:pPr>
                <a:defRPr/>
              </a:pPr>
              <a:t>21/10/2009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8C408DD1-5366-4D3B-A29B-D8BF5577876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2" name="Picture 3" descr="\\cin01\scratch_povqs$\projetao\logoMarcaFinal2.png"/>
          <p:cNvPicPr>
            <a:picLocks noChangeAspect="1" noChangeArrowheads="1"/>
          </p:cNvPicPr>
          <p:nvPr userDrawn="1"/>
        </p:nvPicPr>
        <p:blipFill>
          <a:blip r:embed="rId2" cstate="print"/>
          <a:srcRect/>
          <a:stretch>
            <a:fillRect/>
          </a:stretch>
        </p:blipFill>
        <p:spPr bwMode="auto">
          <a:xfrm>
            <a:off x="1357313" y="1071563"/>
            <a:ext cx="6527800" cy="3533775"/>
          </a:xfrm>
          <a:prstGeom prst="rect">
            <a:avLst/>
          </a:prstGeom>
          <a:noFill/>
          <a:ln w="9525">
            <a:noFill/>
            <a:miter lim="800000"/>
            <a:headEnd/>
            <a:tailEnd/>
          </a:ln>
        </p:spPr>
      </p:pic>
      <p:pic>
        <p:nvPicPr>
          <p:cNvPr id="3" name="Imagem 13" descr="GEAR2.png"/>
          <p:cNvPicPr>
            <a:picLocks noChangeAspect="1"/>
          </p:cNvPicPr>
          <p:nvPr userDrawn="1"/>
        </p:nvPicPr>
        <p:blipFill>
          <a:blip r:embed="rId3" cstate="print"/>
          <a:srcRect/>
          <a:stretch>
            <a:fillRect/>
          </a:stretch>
        </p:blipFill>
        <p:spPr bwMode="auto">
          <a:xfrm>
            <a:off x="6000750" y="5357813"/>
            <a:ext cx="2524125" cy="11557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texto vertical">
    <p:spTree>
      <p:nvGrpSpPr>
        <p:cNvPr id="1" name=""/>
        <p:cNvGrpSpPr/>
        <p:nvPr/>
      </p:nvGrpSpPr>
      <p:grpSpPr>
        <a:xfrm>
          <a:off x="0" y="0"/>
          <a:ext cx="0" cy="0"/>
          <a:chOff x="0" y="0"/>
          <a:chExt cx="0" cy="0"/>
        </a:xfrm>
      </p:grpSpPr>
      <p:pic>
        <p:nvPicPr>
          <p:cNvPr id="7" name="Picture 3" descr="\\cin01\scratch_povqs$\projetao\logoMarcaFinal2.png"/>
          <p:cNvPicPr>
            <a:picLocks noChangeAspect="1" noChangeArrowheads="1"/>
          </p:cNvPicPr>
          <p:nvPr userDrawn="1"/>
        </p:nvPicPr>
        <p:blipFill>
          <a:blip r:embed="rId2" cstate="print"/>
          <a:srcRect/>
          <a:stretch>
            <a:fillRect/>
          </a:stretch>
        </p:blipFill>
        <p:spPr bwMode="auto">
          <a:xfrm>
            <a:off x="8072462" y="6215082"/>
            <a:ext cx="878834" cy="47522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9" name="Título 28"/>
          <p:cNvSpPr>
            <a:spLocks noGrp="1"/>
          </p:cNvSpPr>
          <p:nvPr>
            <p:ph type="ctrTitle"/>
          </p:nvPr>
        </p:nvSpPr>
        <p:spPr>
          <a:xfrm>
            <a:off x="381000" y="4853411"/>
            <a:ext cx="8458200" cy="1222375"/>
          </a:xfrm>
        </p:spPr>
        <p:txBody>
          <a:bodyPr anchor="t"/>
          <a:lstStyle/>
          <a:p>
            <a:r>
              <a:rPr lang="pt-BR" smtClean="0"/>
              <a:t>Clique para editar o estilo do título mestre</a:t>
            </a:r>
            <a:endParaRPr lang="en-US"/>
          </a:p>
        </p:txBody>
      </p:sp>
      <p:sp>
        <p:nvSpPr>
          <p:cNvPr id="9" name="Subtítu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15"/>
          <p:cNvSpPr>
            <a:spLocks noGrp="1"/>
          </p:cNvSpPr>
          <p:nvPr>
            <p:ph type="dt" sz="half" idx="10"/>
          </p:nvPr>
        </p:nvSpPr>
        <p:spPr/>
        <p:txBody>
          <a:bodyPr/>
          <a:lstStyle>
            <a:lvl1pPr>
              <a:defRPr/>
            </a:lvl1pPr>
          </a:lstStyle>
          <a:p>
            <a:pPr>
              <a:defRPr/>
            </a:pPr>
            <a:fld id="{FDE823D5-9F98-4916-844F-533554B2696A}" type="datetimeFigureOut">
              <a:rPr lang="pt-BR"/>
              <a:pPr>
                <a:defRPr/>
              </a:pPr>
              <a:t>21/10/2009</a:t>
            </a:fld>
            <a:endParaRPr lang="pt-BR"/>
          </a:p>
        </p:txBody>
      </p:sp>
      <p:sp>
        <p:nvSpPr>
          <p:cNvPr id="5" name="Espaço Reservado para Rodapé 1"/>
          <p:cNvSpPr>
            <a:spLocks noGrp="1"/>
          </p:cNvSpPr>
          <p:nvPr>
            <p:ph type="ftr" sz="quarter" idx="11"/>
          </p:nvPr>
        </p:nvSpPr>
        <p:spPr/>
        <p:txBody>
          <a:bodyPr/>
          <a:lstStyle>
            <a:lvl1pPr>
              <a:defRPr/>
            </a:lvl1pPr>
          </a:lstStyle>
          <a:p>
            <a:pPr>
              <a:defRPr/>
            </a:pPr>
            <a:endParaRPr lang="pt-BR"/>
          </a:p>
        </p:txBody>
      </p:sp>
      <p:sp>
        <p:nvSpPr>
          <p:cNvPr id="6" name="Espaço Reservado para Número de Slide 14"/>
          <p:cNvSpPr>
            <a:spLocks noGrp="1"/>
          </p:cNvSpPr>
          <p:nvPr>
            <p:ph type="sldNum" sz="quarter" idx="12"/>
          </p:nvPr>
        </p:nvSpPr>
        <p:spPr>
          <a:xfrm>
            <a:off x="8229600" y="6473825"/>
            <a:ext cx="758825" cy="247650"/>
          </a:xfrm>
        </p:spPr>
        <p:txBody>
          <a:bodyPr/>
          <a:lstStyle>
            <a:lvl1pPr>
              <a:defRPr/>
            </a:lvl1pPr>
          </a:lstStyle>
          <a:p>
            <a:pPr>
              <a:defRPr/>
            </a:pPr>
            <a:fld id="{61B1BA0C-39ED-4694-8D3D-5461E6B972FD}" type="slidenum">
              <a:rPr lang="pt-BR"/>
              <a:pPr>
                <a:defRPr/>
              </a:pPr>
              <a:t>‹nº›</a:t>
            </a:fld>
            <a:endParaRPr lang="pt-BR"/>
          </a:p>
        </p:txBody>
      </p:sp>
      <p:sp>
        <p:nvSpPr>
          <p:cNvPr id="7" name="Conector reto 6"/>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lang="pt-BR" dirty="0" smtClean="0"/>
              <a:t>Clique para editar o estilo do título mestre</a:t>
            </a:r>
            <a:endParaRPr lang="en-US" dirty="0"/>
          </a:p>
        </p:txBody>
      </p:sp>
      <p:sp>
        <p:nvSpPr>
          <p:cNvPr id="27" name="Espaço Reservado para Conteúdo 26"/>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24"/>
          <p:cNvSpPr>
            <a:spLocks noGrp="1"/>
          </p:cNvSpPr>
          <p:nvPr>
            <p:ph type="dt" sz="half" idx="10"/>
          </p:nvPr>
        </p:nvSpPr>
        <p:spPr/>
        <p:txBody>
          <a:bodyPr/>
          <a:lstStyle>
            <a:lvl1pPr>
              <a:defRPr/>
            </a:lvl1pPr>
          </a:lstStyle>
          <a:p>
            <a:pPr>
              <a:defRPr/>
            </a:pPr>
            <a:fld id="{0ABF1839-A110-4C84-BBE3-D17C514DB4F1}" type="datetimeFigureOut">
              <a:rPr lang="pt-BR"/>
              <a:pPr>
                <a:defRPr/>
              </a:pPr>
              <a:t>21/10/2009</a:t>
            </a:fld>
            <a:endParaRPr lang="pt-BR"/>
          </a:p>
        </p:txBody>
      </p:sp>
      <p:sp>
        <p:nvSpPr>
          <p:cNvPr id="5" name="Espaço Reservado para Rodapé 18"/>
          <p:cNvSpPr>
            <a:spLocks noGrp="1"/>
          </p:cNvSpPr>
          <p:nvPr>
            <p:ph type="ftr" sz="quarter" idx="11"/>
          </p:nvPr>
        </p:nvSpPr>
        <p:spPr>
          <a:xfrm>
            <a:off x="3581400" y="76200"/>
            <a:ext cx="2895600" cy="288925"/>
          </a:xfrm>
        </p:spPr>
        <p:txBody>
          <a:bodyPr/>
          <a:lstStyle>
            <a:lvl1pPr>
              <a:defRPr/>
            </a:lvl1pPr>
          </a:lstStyle>
          <a:p>
            <a:pPr>
              <a:defRPr/>
            </a:pPr>
            <a:endParaRPr lang="pt-BR"/>
          </a:p>
        </p:txBody>
      </p:sp>
      <p:sp>
        <p:nvSpPr>
          <p:cNvPr id="6" name="Espaço Reservado para Número de Slide 15"/>
          <p:cNvSpPr>
            <a:spLocks noGrp="1"/>
          </p:cNvSpPr>
          <p:nvPr>
            <p:ph type="sldNum" sz="quarter" idx="12"/>
          </p:nvPr>
        </p:nvSpPr>
        <p:spPr>
          <a:xfrm>
            <a:off x="8229600" y="6473825"/>
            <a:ext cx="758825" cy="247650"/>
          </a:xfrm>
        </p:spPr>
        <p:txBody>
          <a:bodyPr/>
          <a:lstStyle>
            <a:lvl1pPr>
              <a:defRPr/>
            </a:lvl1pPr>
          </a:lstStyle>
          <a:p>
            <a:pPr>
              <a:defRPr/>
            </a:pPr>
            <a:fld id="{FA392AB3-D57D-467B-8115-DCC5777A86C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Conector reto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lang="pt-BR" smtClean="0"/>
              <a:t>Clique para editar o estilo do título mestre</a:t>
            </a:r>
            <a:endParaRPr lang="en-US"/>
          </a:p>
        </p:txBody>
      </p:sp>
      <p:sp>
        <p:nvSpPr>
          <p:cNvPr id="5" name="Espaço Reservado para Data 18"/>
          <p:cNvSpPr>
            <a:spLocks noGrp="1"/>
          </p:cNvSpPr>
          <p:nvPr>
            <p:ph type="dt" sz="half" idx="10"/>
          </p:nvPr>
        </p:nvSpPr>
        <p:spPr/>
        <p:txBody>
          <a:bodyPr/>
          <a:lstStyle>
            <a:lvl1pPr>
              <a:defRPr/>
            </a:lvl1pPr>
          </a:lstStyle>
          <a:p>
            <a:pPr>
              <a:defRPr/>
            </a:pPr>
            <a:fld id="{B93871E7-B4A3-42AD-BB54-CC8B2A8C9093}" type="datetimeFigureOut">
              <a:rPr lang="pt-BR"/>
              <a:pPr>
                <a:defRPr/>
              </a:pPr>
              <a:t>21/10/2009</a:t>
            </a:fld>
            <a:endParaRPr lang="pt-BR"/>
          </a:p>
        </p:txBody>
      </p:sp>
      <p:sp>
        <p:nvSpPr>
          <p:cNvPr id="7" name="Espaço Reservado para Rodapé 10"/>
          <p:cNvSpPr>
            <a:spLocks noGrp="1"/>
          </p:cNvSpPr>
          <p:nvPr>
            <p:ph type="ftr" sz="quarter" idx="11"/>
          </p:nvPr>
        </p:nvSpPr>
        <p:spPr/>
        <p:txBody>
          <a:bodyPr/>
          <a:lstStyle>
            <a:lvl1pPr>
              <a:defRPr/>
            </a:lvl1pPr>
          </a:lstStyle>
          <a:p>
            <a:pPr>
              <a:defRPr/>
            </a:pPr>
            <a:endParaRPr lang="pt-BR"/>
          </a:p>
        </p:txBody>
      </p:sp>
      <p:sp>
        <p:nvSpPr>
          <p:cNvPr id="9" name="Espaço Reservado para Número de Slide 15"/>
          <p:cNvSpPr>
            <a:spLocks noGrp="1"/>
          </p:cNvSpPr>
          <p:nvPr>
            <p:ph type="sldNum" sz="quarter" idx="12"/>
          </p:nvPr>
        </p:nvSpPr>
        <p:spPr/>
        <p:txBody>
          <a:bodyPr/>
          <a:lstStyle>
            <a:lvl1pPr>
              <a:defRPr/>
            </a:lvl1pPr>
          </a:lstStyle>
          <a:p>
            <a:pPr>
              <a:defRPr/>
            </a:pPr>
            <a:fld id="{4E4EB64E-8917-4CDD-AC7C-2B9D3C81ABC2}"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0"/>
          <p:cNvSpPr>
            <a:spLocks noGrp="1"/>
          </p:cNvSpPr>
          <p:nvPr>
            <p:ph type="dt" sz="half" idx="10"/>
          </p:nvPr>
        </p:nvSpPr>
        <p:spPr/>
        <p:txBody>
          <a:bodyPr/>
          <a:lstStyle>
            <a:lvl1pPr>
              <a:defRPr/>
            </a:lvl1pPr>
          </a:lstStyle>
          <a:p>
            <a:pPr>
              <a:defRPr/>
            </a:pPr>
            <a:fld id="{34BE1450-FED0-47F7-83F3-161DFAEB3CA3}" type="datetimeFigureOut">
              <a:rPr lang="pt-BR"/>
              <a:pPr>
                <a:defRPr/>
              </a:pPr>
              <a:t>21/10/2009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EA4D556E-F132-46E8-BD9E-DB332F36514D}"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ítulo 28"/>
          <p:cNvSpPr>
            <a:spLocks noGrp="1"/>
          </p:cNvSpPr>
          <p:nvPr>
            <p:ph type="title"/>
          </p:nvPr>
        </p:nvSpPr>
        <p:spPr>
          <a:xfrm>
            <a:off x="304800" y="5410200"/>
            <a:ext cx="8610600" cy="882650"/>
          </a:xfrm>
        </p:spPr>
        <p:txBody>
          <a:bodyPr/>
          <a:lstStyle>
            <a:lvl1pPr>
              <a:defRPr/>
            </a:lvl1pPr>
          </a:lstStyle>
          <a:p>
            <a:r>
              <a:rPr lang="pt-BR" smtClean="0"/>
              <a:t>Clique para editar o estilo do título mestre</a:t>
            </a:r>
            <a:endParaRPr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9"/>
          <p:cNvSpPr>
            <a:spLocks noGrp="1"/>
          </p:cNvSpPr>
          <p:nvPr>
            <p:ph type="dt" sz="half" idx="10"/>
          </p:nvPr>
        </p:nvSpPr>
        <p:spPr/>
        <p:txBody>
          <a:bodyPr/>
          <a:lstStyle>
            <a:lvl1pPr>
              <a:defRPr/>
            </a:lvl1pPr>
          </a:lstStyle>
          <a:p>
            <a:pPr>
              <a:defRPr/>
            </a:pPr>
            <a:fld id="{058913C6-4BCC-436D-BEFB-09CFF91756EC}" type="datetimeFigureOut">
              <a:rPr lang="pt-BR"/>
              <a:pPr>
                <a:defRPr/>
              </a:pPr>
              <a:t>21/10/2009</a:t>
            </a:fld>
            <a:endParaRPr lang="pt-BR"/>
          </a:p>
        </p:txBody>
      </p:sp>
      <p:sp>
        <p:nvSpPr>
          <p:cNvPr id="9" name="Espaço Reservado para Rodapé 5"/>
          <p:cNvSpPr>
            <a:spLocks noGrp="1"/>
          </p:cNvSpPr>
          <p:nvPr>
            <p:ph type="ftr" sz="quarter" idx="11"/>
          </p:nvPr>
        </p:nvSpPr>
        <p:spPr/>
        <p:txBody>
          <a:bodyPr/>
          <a:lstStyle>
            <a:lvl1pPr>
              <a:defRPr/>
            </a:lvl1pPr>
          </a:lstStyle>
          <a:p>
            <a:pPr>
              <a:defRPr/>
            </a:pPr>
            <a:endParaRPr lang="pt-BR"/>
          </a:p>
        </p:txBody>
      </p:sp>
      <p:sp>
        <p:nvSpPr>
          <p:cNvPr id="10" name="Espaço Reservado para Número de Slide 6"/>
          <p:cNvSpPr>
            <a:spLocks noGrp="1"/>
          </p:cNvSpPr>
          <p:nvPr>
            <p:ph type="sldNum" sz="quarter" idx="12"/>
          </p:nvPr>
        </p:nvSpPr>
        <p:spPr>
          <a:xfrm>
            <a:off x="8229600" y="6477000"/>
            <a:ext cx="762000" cy="247650"/>
          </a:xfrm>
        </p:spPr>
        <p:txBody>
          <a:bodyPr/>
          <a:lstStyle>
            <a:lvl1pPr>
              <a:defRPr/>
            </a:lvl1pPr>
          </a:lstStyle>
          <a:p>
            <a:pPr>
              <a:defRPr/>
            </a:pPr>
            <a:fld id="{D4FA17BA-2D30-42A3-A6CF-99F3F419CE28}"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Conector reto 2"/>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 name="Título 2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4" name="Espaço Reservado para Data 10"/>
          <p:cNvSpPr>
            <a:spLocks noGrp="1"/>
          </p:cNvSpPr>
          <p:nvPr>
            <p:ph type="dt" sz="half" idx="10"/>
          </p:nvPr>
        </p:nvSpPr>
        <p:spPr/>
        <p:txBody>
          <a:bodyPr/>
          <a:lstStyle>
            <a:lvl1pPr>
              <a:defRPr/>
            </a:lvl1pPr>
          </a:lstStyle>
          <a:p>
            <a:pPr>
              <a:defRPr/>
            </a:pPr>
            <a:fld id="{2D37A8F7-A47A-4B1A-B4FF-9C8F8B25483E}" type="datetimeFigureOut">
              <a:rPr lang="pt-BR"/>
              <a:pPr>
                <a:defRPr/>
              </a:pPr>
              <a:t>21/10/2009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BC9A0A70-2145-4C71-AB1F-775B74E4E7E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lang="pt-BR" dirty="0" smtClean="0"/>
              <a:t>Clique para editar o estilo do título mestre</a:t>
            </a:r>
            <a:endParaRPr lang="en-US" dirty="0"/>
          </a:p>
        </p:txBody>
      </p:sp>
      <p:sp>
        <p:nvSpPr>
          <p:cNvPr id="27" name="Espaço Reservado para Conteúdo 26"/>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Espaço Reservado para Data 24"/>
          <p:cNvSpPr>
            <a:spLocks noGrp="1"/>
          </p:cNvSpPr>
          <p:nvPr>
            <p:ph type="dt" sz="half" idx="10"/>
          </p:nvPr>
        </p:nvSpPr>
        <p:spPr/>
        <p:txBody>
          <a:bodyPr/>
          <a:lstStyle>
            <a:lvl1pPr>
              <a:defRPr/>
            </a:lvl1pPr>
          </a:lstStyle>
          <a:p>
            <a:pPr>
              <a:defRPr/>
            </a:pPr>
            <a:fld id="{845B88D5-4CD9-4591-8AF9-877430890B2C}" type="datetimeFigureOut">
              <a:rPr lang="pt-BR"/>
              <a:pPr>
                <a:defRPr/>
              </a:pPr>
              <a:t>21/10/2009</a:t>
            </a:fld>
            <a:endParaRPr lang="pt-BR"/>
          </a:p>
        </p:txBody>
      </p:sp>
      <p:sp>
        <p:nvSpPr>
          <p:cNvPr id="5" name="Espaço Reservado para Rodapé 18"/>
          <p:cNvSpPr>
            <a:spLocks noGrp="1"/>
          </p:cNvSpPr>
          <p:nvPr>
            <p:ph type="ftr" sz="quarter" idx="11"/>
          </p:nvPr>
        </p:nvSpPr>
        <p:spPr>
          <a:xfrm>
            <a:off x="3581400" y="76200"/>
            <a:ext cx="2895600" cy="288925"/>
          </a:xfrm>
        </p:spPr>
        <p:txBody>
          <a:bodyPr/>
          <a:lstStyle>
            <a:lvl1pPr>
              <a:defRPr/>
            </a:lvl1pPr>
          </a:lstStyle>
          <a:p>
            <a:pPr>
              <a:defRPr/>
            </a:pPr>
            <a:endParaRPr lang="pt-BR"/>
          </a:p>
        </p:txBody>
      </p:sp>
      <p:sp>
        <p:nvSpPr>
          <p:cNvPr id="6" name="Espaço Reservado para Número de Slide 15"/>
          <p:cNvSpPr>
            <a:spLocks noGrp="1"/>
          </p:cNvSpPr>
          <p:nvPr>
            <p:ph type="sldNum" sz="quarter" idx="12"/>
          </p:nvPr>
        </p:nvSpPr>
        <p:spPr>
          <a:xfrm>
            <a:off x="8229600" y="6473825"/>
            <a:ext cx="758825" cy="247650"/>
          </a:xfrm>
        </p:spPr>
        <p:txBody>
          <a:bodyPr/>
          <a:lstStyle>
            <a:lvl1pPr>
              <a:defRPr/>
            </a:lvl1pPr>
          </a:lstStyle>
          <a:p>
            <a:pPr>
              <a:defRPr/>
            </a:pPr>
            <a:fld id="{A04EE0FC-D59B-4AE8-BF07-47E03F3DFA28}"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3" descr="\\cin01\scratch_povqs$\projetao\logoMarcaFinal2.png"/>
          <p:cNvPicPr>
            <a:picLocks noChangeAspect="1" noChangeArrowheads="1"/>
          </p:cNvPicPr>
          <p:nvPr userDrawn="1"/>
        </p:nvPicPr>
        <p:blipFill>
          <a:blip r:embed="rId2" cstate="print"/>
          <a:srcRect/>
          <a:stretch>
            <a:fillRect/>
          </a:stretch>
        </p:blipFill>
        <p:spPr bwMode="auto">
          <a:xfrm>
            <a:off x="8072462" y="6215082"/>
            <a:ext cx="878834" cy="47522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ítulo 11"/>
          <p:cNvSpPr>
            <a:spLocks noGrp="1"/>
          </p:cNvSpPr>
          <p:nvPr>
            <p:ph type="title"/>
          </p:nvPr>
        </p:nvSpPr>
        <p:spPr>
          <a:xfrm>
            <a:off x="457200" y="5486400"/>
            <a:ext cx="8458200" cy="520700"/>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24"/>
          <p:cNvSpPr>
            <a:spLocks noGrp="1"/>
          </p:cNvSpPr>
          <p:nvPr>
            <p:ph type="dt" sz="half" idx="10"/>
          </p:nvPr>
        </p:nvSpPr>
        <p:spPr/>
        <p:txBody>
          <a:bodyPr/>
          <a:lstStyle>
            <a:lvl1pPr>
              <a:defRPr/>
            </a:lvl1pPr>
          </a:lstStyle>
          <a:p>
            <a:pPr>
              <a:defRPr/>
            </a:pPr>
            <a:fld id="{CA99A288-C016-4716-895E-625BCCD9D957}" type="datetimeFigureOut">
              <a:rPr lang="pt-BR"/>
              <a:pPr>
                <a:defRPr/>
              </a:pPr>
              <a:t>21/10/2009</a:t>
            </a:fld>
            <a:endParaRPr lang="pt-BR"/>
          </a:p>
        </p:txBody>
      </p:sp>
      <p:sp>
        <p:nvSpPr>
          <p:cNvPr id="7" name="Espaço Reservado para Rodapé 28"/>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F46E1D48-3967-414D-B101-F7DB949A6251}"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17" name="Título 16"/>
          <p:cNvSpPr>
            <a:spLocks noGrp="1"/>
          </p:cNvSpPr>
          <p:nvPr>
            <p:ph type="title"/>
          </p:nvPr>
        </p:nvSpPr>
        <p:spPr>
          <a:xfrm>
            <a:off x="381000" y="4993760"/>
            <a:ext cx="5867400" cy="522288"/>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5" name="Espaço Reservado para Data 10"/>
          <p:cNvSpPr>
            <a:spLocks noGrp="1"/>
          </p:cNvSpPr>
          <p:nvPr>
            <p:ph type="dt" sz="half" idx="10"/>
          </p:nvPr>
        </p:nvSpPr>
        <p:spPr/>
        <p:txBody>
          <a:bodyPr/>
          <a:lstStyle>
            <a:lvl1pPr>
              <a:defRPr/>
            </a:lvl1pPr>
          </a:lstStyle>
          <a:p>
            <a:pPr>
              <a:defRPr/>
            </a:pPr>
            <a:fld id="{1776072E-D5DB-4E82-9AEC-D66916BE0CBA}" type="datetimeFigureOut">
              <a:rPr lang="pt-BR"/>
              <a:pPr>
                <a:defRPr/>
              </a:pPr>
              <a:t>21/10/2009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0DB08B85-7E66-4A39-8054-7F96C4B4CAF1}"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1091DC8C-8134-4B63-9DA7-CB4FAAB8BAD9}" type="datetimeFigureOut">
              <a:rPr lang="pt-BR"/>
              <a:pPr>
                <a:defRPr/>
              </a:pPr>
              <a:t>21/10/2009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5719F512-F3D3-4876-A0C2-9CB3E67BEAB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549276"/>
            <a:ext cx="18288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549276"/>
            <a:ext cx="6248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0"/>
          <p:cNvSpPr>
            <a:spLocks noGrp="1"/>
          </p:cNvSpPr>
          <p:nvPr>
            <p:ph type="dt" sz="half" idx="10"/>
          </p:nvPr>
        </p:nvSpPr>
        <p:spPr/>
        <p:txBody>
          <a:bodyPr/>
          <a:lstStyle>
            <a:lvl1pPr>
              <a:defRPr/>
            </a:lvl1pPr>
          </a:lstStyle>
          <a:p>
            <a:pPr>
              <a:defRPr/>
            </a:pPr>
            <a:fld id="{A3EF2603-EAAD-4B9F-ADB0-88B092704F21}" type="datetimeFigureOut">
              <a:rPr lang="pt-BR"/>
              <a:pPr>
                <a:defRPr/>
              </a:pPr>
              <a:t>21/10/2009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13F748CC-9EA1-47BE-9F62-0518C2C09D1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2" name="Picture 3" descr="\\cin01\scratch_povqs$\projetao\logoMarcaFinal2.png"/>
          <p:cNvPicPr>
            <a:picLocks noChangeAspect="1" noChangeArrowheads="1"/>
          </p:cNvPicPr>
          <p:nvPr userDrawn="1"/>
        </p:nvPicPr>
        <p:blipFill>
          <a:blip r:embed="rId2" cstate="print"/>
          <a:srcRect/>
          <a:stretch>
            <a:fillRect/>
          </a:stretch>
        </p:blipFill>
        <p:spPr bwMode="auto">
          <a:xfrm>
            <a:off x="1357313" y="1071563"/>
            <a:ext cx="6527800" cy="3533775"/>
          </a:xfrm>
          <a:prstGeom prst="rect">
            <a:avLst/>
          </a:prstGeom>
          <a:noFill/>
          <a:ln w="9525">
            <a:noFill/>
            <a:miter lim="800000"/>
            <a:headEnd/>
            <a:tailEnd/>
          </a:ln>
        </p:spPr>
      </p:pic>
      <p:pic>
        <p:nvPicPr>
          <p:cNvPr id="3" name="Imagem 13" descr="GEAR2.png"/>
          <p:cNvPicPr>
            <a:picLocks noChangeAspect="1"/>
          </p:cNvPicPr>
          <p:nvPr userDrawn="1"/>
        </p:nvPicPr>
        <p:blipFill>
          <a:blip r:embed="rId3" cstate="print"/>
          <a:srcRect/>
          <a:stretch>
            <a:fillRect/>
          </a:stretch>
        </p:blipFill>
        <p:spPr bwMode="auto">
          <a:xfrm>
            <a:off x="6000750" y="5357813"/>
            <a:ext cx="2524125" cy="11557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Conector reto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spaço Reservado para Tex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8" name="Título 7"/>
          <p:cNvSpPr>
            <a:spLocks noGrp="1"/>
          </p:cNvSpPr>
          <p:nvPr>
            <p:ph type="title"/>
          </p:nvPr>
        </p:nvSpPr>
        <p:spPr>
          <a:xfrm>
            <a:off x="180475" y="2947085"/>
            <a:ext cx="8686800" cy="1184825"/>
          </a:xfrm>
        </p:spPr>
        <p:txBody>
          <a:bodyPr rtlCol="0" anchor="t"/>
          <a:lstStyle>
            <a:lvl1pPr algn="r">
              <a:defRPr/>
            </a:lvl1pPr>
          </a:lstStyle>
          <a:p>
            <a:r>
              <a:rPr lang="pt-BR" smtClean="0"/>
              <a:t>Clique para editar o estilo do título mestre</a:t>
            </a:r>
            <a:endParaRPr lang="en-US"/>
          </a:p>
        </p:txBody>
      </p:sp>
      <p:sp>
        <p:nvSpPr>
          <p:cNvPr id="5" name="Espaço Reservado para Data 18"/>
          <p:cNvSpPr>
            <a:spLocks noGrp="1"/>
          </p:cNvSpPr>
          <p:nvPr>
            <p:ph type="dt" sz="half" idx="10"/>
          </p:nvPr>
        </p:nvSpPr>
        <p:spPr/>
        <p:txBody>
          <a:bodyPr/>
          <a:lstStyle>
            <a:lvl1pPr>
              <a:defRPr/>
            </a:lvl1pPr>
          </a:lstStyle>
          <a:p>
            <a:pPr>
              <a:defRPr/>
            </a:pPr>
            <a:fld id="{A38450D0-CC84-40DC-893A-E9DEF8553B9E}" type="datetimeFigureOut">
              <a:rPr lang="pt-BR"/>
              <a:pPr>
                <a:defRPr/>
              </a:pPr>
              <a:t>21/10/2009</a:t>
            </a:fld>
            <a:endParaRPr lang="pt-BR"/>
          </a:p>
        </p:txBody>
      </p:sp>
      <p:sp>
        <p:nvSpPr>
          <p:cNvPr id="7" name="Espaço Reservado para Rodapé 10"/>
          <p:cNvSpPr>
            <a:spLocks noGrp="1"/>
          </p:cNvSpPr>
          <p:nvPr>
            <p:ph type="ftr" sz="quarter" idx="11"/>
          </p:nvPr>
        </p:nvSpPr>
        <p:spPr/>
        <p:txBody>
          <a:bodyPr/>
          <a:lstStyle>
            <a:lvl1pPr>
              <a:defRPr/>
            </a:lvl1pPr>
          </a:lstStyle>
          <a:p>
            <a:pPr>
              <a:defRPr/>
            </a:pPr>
            <a:endParaRPr lang="pt-BR"/>
          </a:p>
        </p:txBody>
      </p:sp>
      <p:sp>
        <p:nvSpPr>
          <p:cNvPr id="9" name="Espaço Reservado para Número de Slide 15"/>
          <p:cNvSpPr>
            <a:spLocks noGrp="1"/>
          </p:cNvSpPr>
          <p:nvPr>
            <p:ph type="sldNum" sz="quarter" idx="12"/>
          </p:nvPr>
        </p:nvSpPr>
        <p:spPr/>
        <p:txBody>
          <a:bodyPr/>
          <a:lstStyle>
            <a:lvl1pPr>
              <a:defRPr/>
            </a:lvl1pPr>
          </a:lstStyle>
          <a:p>
            <a:pPr>
              <a:defRPr/>
            </a:pPr>
            <a:fld id="{D723917F-C4D9-49D6-8554-444164590273}"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14" name="Espaço Reservado para Conteúd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Espaço Reservado para Conteúd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0"/>
          <p:cNvSpPr>
            <a:spLocks noGrp="1"/>
          </p:cNvSpPr>
          <p:nvPr>
            <p:ph type="dt" sz="half" idx="10"/>
          </p:nvPr>
        </p:nvSpPr>
        <p:spPr/>
        <p:txBody>
          <a:bodyPr/>
          <a:lstStyle>
            <a:lvl1pPr>
              <a:defRPr/>
            </a:lvl1pPr>
          </a:lstStyle>
          <a:p>
            <a:pPr>
              <a:defRPr/>
            </a:pPr>
            <a:fld id="{E94C16EF-A1DA-4ED2-9C1F-F941FEA8F477}" type="datetimeFigureOut">
              <a:rPr lang="pt-BR"/>
              <a:pPr>
                <a:defRPr/>
              </a:pPr>
              <a:t>21/10/2009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E3F00245-F73E-4987-BB45-EA6EEA2C2E7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ítulo 28"/>
          <p:cNvSpPr>
            <a:spLocks noGrp="1"/>
          </p:cNvSpPr>
          <p:nvPr>
            <p:ph type="title"/>
          </p:nvPr>
        </p:nvSpPr>
        <p:spPr>
          <a:xfrm>
            <a:off x="304800" y="5410200"/>
            <a:ext cx="8610600" cy="882650"/>
          </a:xfrm>
        </p:spPr>
        <p:txBody>
          <a:bodyPr/>
          <a:lstStyle>
            <a:lvl1pPr>
              <a:defRPr/>
            </a:lvl1pPr>
          </a:lstStyle>
          <a:p>
            <a:r>
              <a:rPr lang="pt-BR" smtClean="0"/>
              <a:t>Clique para editar o estilo do título mestre</a:t>
            </a:r>
            <a:endParaRPr lang="en-US"/>
          </a:p>
        </p:txBody>
      </p:sp>
      <p:sp>
        <p:nvSpPr>
          <p:cNvPr id="13" name="Espaço Reservado para Tex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25" name="Espaço Reservado para Tex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Conteúd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28" name="Espaço Reservado para Conteúd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8" name="Espaço Reservado para Data 9"/>
          <p:cNvSpPr>
            <a:spLocks noGrp="1"/>
          </p:cNvSpPr>
          <p:nvPr>
            <p:ph type="dt" sz="half" idx="10"/>
          </p:nvPr>
        </p:nvSpPr>
        <p:spPr/>
        <p:txBody>
          <a:bodyPr/>
          <a:lstStyle>
            <a:lvl1pPr>
              <a:defRPr/>
            </a:lvl1pPr>
          </a:lstStyle>
          <a:p>
            <a:pPr>
              <a:defRPr/>
            </a:pPr>
            <a:fld id="{92C50FE2-B953-4251-94BE-3E55466E3454}" type="datetimeFigureOut">
              <a:rPr lang="pt-BR"/>
              <a:pPr>
                <a:defRPr/>
              </a:pPr>
              <a:t>21/10/2009</a:t>
            </a:fld>
            <a:endParaRPr lang="pt-BR"/>
          </a:p>
        </p:txBody>
      </p:sp>
      <p:sp>
        <p:nvSpPr>
          <p:cNvPr id="9" name="Espaço Reservado para Rodapé 5"/>
          <p:cNvSpPr>
            <a:spLocks noGrp="1"/>
          </p:cNvSpPr>
          <p:nvPr>
            <p:ph type="ftr" sz="quarter" idx="11"/>
          </p:nvPr>
        </p:nvSpPr>
        <p:spPr/>
        <p:txBody>
          <a:bodyPr/>
          <a:lstStyle>
            <a:lvl1pPr>
              <a:defRPr/>
            </a:lvl1pPr>
          </a:lstStyle>
          <a:p>
            <a:pPr>
              <a:defRPr/>
            </a:pPr>
            <a:endParaRPr lang="pt-BR"/>
          </a:p>
        </p:txBody>
      </p:sp>
      <p:sp>
        <p:nvSpPr>
          <p:cNvPr id="10" name="Espaço Reservado para Número de Slide 6"/>
          <p:cNvSpPr>
            <a:spLocks noGrp="1"/>
          </p:cNvSpPr>
          <p:nvPr>
            <p:ph type="sldNum" sz="quarter" idx="12"/>
          </p:nvPr>
        </p:nvSpPr>
        <p:spPr>
          <a:xfrm>
            <a:off x="8229600" y="6477000"/>
            <a:ext cx="762000" cy="247650"/>
          </a:xfrm>
        </p:spPr>
        <p:txBody>
          <a:bodyPr/>
          <a:lstStyle>
            <a:lvl1pPr>
              <a:defRPr/>
            </a:lvl1pPr>
          </a:lstStyle>
          <a:p>
            <a:pPr>
              <a:defRPr/>
            </a:pPr>
            <a:fld id="{92A18BCC-BE6C-414F-98EE-E2AC2D3CE9E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Conector reto 2"/>
          <p:cNvSpPr>
            <a:spLocks noChangeShapeType="1"/>
          </p:cNvSpPr>
          <p:nvPr userDrawn="1"/>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0" name="Título 29"/>
          <p:cNvSpPr>
            <a:spLocks noGrp="1"/>
          </p:cNvSpPr>
          <p:nvPr>
            <p:ph type="title"/>
          </p:nvPr>
        </p:nvSpPr>
        <p:spPr>
          <a:xfrm>
            <a:off x="301752" y="457200"/>
            <a:ext cx="8686800" cy="841248"/>
          </a:xfrm>
        </p:spPr>
        <p:txBody>
          <a:bodyPr/>
          <a:lstStyle/>
          <a:p>
            <a:r>
              <a:rPr lang="pt-BR" smtClean="0"/>
              <a:t>Clique para editar o estilo do título mestre</a:t>
            </a:r>
            <a:endParaRPr lang="en-US"/>
          </a:p>
        </p:txBody>
      </p:sp>
      <p:sp>
        <p:nvSpPr>
          <p:cNvPr id="4" name="Espaço Reservado para Data 10"/>
          <p:cNvSpPr>
            <a:spLocks noGrp="1"/>
          </p:cNvSpPr>
          <p:nvPr>
            <p:ph type="dt" sz="half" idx="10"/>
          </p:nvPr>
        </p:nvSpPr>
        <p:spPr/>
        <p:txBody>
          <a:bodyPr/>
          <a:lstStyle>
            <a:lvl1pPr>
              <a:defRPr/>
            </a:lvl1pPr>
          </a:lstStyle>
          <a:p>
            <a:pPr>
              <a:defRPr/>
            </a:pPr>
            <a:fld id="{BD873B9B-8C92-46A8-8312-5B3B766CF8AE}" type="datetimeFigureOut">
              <a:rPr lang="pt-BR"/>
              <a:pPr>
                <a:defRPr/>
              </a:pPr>
              <a:t>21/10/2009</a:t>
            </a:fld>
            <a:endParaRPr lang="pt-BR"/>
          </a:p>
        </p:txBody>
      </p:sp>
      <p:sp>
        <p:nvSpPr>
          <p:cNvPr id="5" name="Espaço Reservado para Rodapé 2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ACEE5617-DAE8-4118-84BC-868D3E35FA9A}"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0"/>
          <p:cNvSpPr>
            <a:spLocks noGrp="1"/>
          </p:cNvSpPr>
          <p:nvPr>
            <p:ph type="dt" sz="half" idx="10"/>
          </p:nvPr>
        </p:nvSpPr>
        <p:spPr/>
        <p:txBody>
          <a:bodyPr/>
          <a:lstStyle>
            <a:lvl1pPr>
              <a:defRPr/>
            </a:lvl1pPr>
          </a:lstStyle>
          <a:p>
            <a:pPr>
              <a:defRPr/>
            </a:pPr>
            <a:fld id="{AE9CA445-A57C-4FB6-B08C-170AA88DA0B5}" type="datetimeFigureOut">
              <a:rPr lang="pt-BR"/>
              <a:pPr>
                <a:defRPr/>
              </a:pPr>
              <a:t>21/10/2009</a:t>
            </a:fld>
            <a:endParaRPr lang="pt-BR"/>
          </a:p>
        </p:txBody>
      </p:sp>
      <p:sp>
        <p:nvSpPr>
          <p:cNvPr id="3" name="Espaço Reservado para Rodapé 27"/>
          <p:cNvSpPr>
            <a:spLocks noGrp="1"/>
          </p:cNvSpPr>
          <p:nvPr>
            <p:ph type="ftr" sz="quarter" idx="11"/>
          </p:nvPr>
        </p:nvSpPr>
        <p:spPr/>
        <p:txBody>
          <a:bodyPr/>
          <a:lstStyle>
            <a:lvl1pPr>
              <a:defRPr/>
            </a:lvl1pPr>
          </a:lstStyle>
          <a:p>
            <a:pPr>
              <a:defRPr/>
            </a:pPr>
            <a:endParaRPr lang="pt-BR"/>
          </a:p>
        </p:txBody>
      </p:sp>
      <p:sp>
        <p:nvSpPr>
          <p:cNvPr id="4" name="Espaço Reservado para Número de Slide 4"/>
          <p:cNvSpPr>
            <a:spLocks noGrp="1"/>
          </p:cNvSpPr>
          <p:nvPr>
            <p:ph type="sldNum" sz="quarter" idx="12"/>
          </p:nvPr>
        </p:nvSpPr>
        <p:spPr/>
        <p:txBody>
          <a:bodyPr/>
          <a:lstStyle>
            <a:lvl1pPr>
              <a:defRPr/>
            </a:lvl1pPr>
          </a:lstStyle>
          <a:p>
            <a:pPr>
              <a:defRPr/>
            </a:pPr>
            <a:fld id="{E3FB5CD5-143D-454E-B16F-6B4B3644D83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ítulo 11"/>
          <p:cNvSpPr>
            <a:spLocks noGrp="1"/>
          </p:cNvSpPr>
          <p:nvPr>
            <p:ph type="title"/>
          </p:nvPr>
        </p:nvSpPr>
        <p:spPr>
          <a:xfrm>
            <a:off x="457200" y="5486400"/>
            <a:ext cx="8458200" cy="520700"/>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t-BR" smtClean="0"/>
              <a:t>Clique para editar os estilos do texto mestre</a:t>
            </a:r>
          </a:p>
        </p:txBody>
      </p:sp>
      <p:sp>
        <p:nvSpPr>
          <p:cNvPr id="14" name="Espaço Reservado para Conteúd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Data 24"/>
          <p:cNvSpPr>
            <a:spLocks noGrp="1"/>
          </p:cNvSpPr>
          <p:nvPr>
            <p:ph type="dt" sz="half" idx="10"/>
          </p:nvPr>
        </p:nvSpPr>
        <p:spPr/>
        <p:txBody>
          <a:bodyPr/>
          <a:lstStyle>
            <a:lvl1pPr>
              <a:defRPr/>
            </a:lvl1pPr>
          </a:lstStyle>
          <a:p>
            <a:pPr>
              <a:defRPr/>
            </a:pPr>
            <a:fld id="{4297BCAB-23EB-4DB7-8770-4AF81706198C}" type="datetimeFigureOut">
              <a:rPr lang="pt-BR"/>
              <a:pPr>
                <a:defRPr/>
              </a:pPr>
              <a:t>21/10/2009</a:t>
            </a:fld>
            <a:endParaRPr lang="pt-BR"/>
          </a:p>
        </p:txBody>
      </p:sp>
      <p:sp>
        <p:nvSpPr>
          <p:cNvPr id="7" name="Espaço Reservado para Rodapé 28"/>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BC68C799-40A2-4B80-A76C-D7A3DA6A0E6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17" name="Título 16"/>
          <p:cNvSpPr>
            <a:spLocks noGrp="1"/>
          </p:cNvSpPr>
          <p:nvPr>
            <p:ph type="title"/>
          </p:nvPr>
        </p:nvSpPr>
        <p:spPr>
          <a:xfrm>
            <a:off x="381000" y="4993760"/>
            <a:ext cx="5867400" cy="522288"/>
          </a:xfrm>
        </p:spPr>
        <p:txBody>
          <a:bodyPr/>
          <a:lstStyle>
            <a:lvl1pPr algn="l">
              <a:buNone/>
              <a:defRPr sz="2000" b="1"/>
            </a:lvl1pPr>
          </a:lstStyle>
          <a:p>
            <a:r>
              <a:rPr lang="pt-BR" smtClean="0"/>
              <a:t>Clique para editar o estilo do título mestre</a:t>
            </a:r>
            <a:endParaRPr lang="en-US"/>
          </a:p>
        </p:txBody>
      </p:sp>
      <p:sp>
        <p:nvSpPr>
          <p:cNvPr id="26" name="Espaço Reservado para Tex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5" name="Espaço Reservado para Data 10"/>
          <p:cNvSpPr>
            <a:spLocks noGrp="1"/>
          </p:cNvSpPr>
          <p:nvPr>
            <p:ph type="dt" sz="half" idx="10"/>
          </p:nvPr>
        </p:nvSpPr>
        <p:spPr/>
        <p:txBody>
          <a:bodyPr/>
          <a:lstStyle>
            <a:lvl1pPr>
              <a:defRPr/>
            </a:lvl1pPr>
          </a:lstStyle>
          <a:p>
            <a:pPr>
              <a:defRPr/>
            </a:pPr>
            <a:fld id="{4BDC7C67-F787-44EB-9D71-C98B64E73084}" type="datetimeFigureOut">
              <a:rPr lang="pt-BR"/>
              <a:pPr>
                <a:defRPr/>
              </a:pPr>
              <a:t>21/10/2009</a:t>
            </a:fld>
            <a:endParaRPr lang="pt-BR"/>
          </a:p>
        </p:txBody>
      </p:sp>
      <p:sp>
        <p:nvSpPr>
          <p:cNvPr id="6" name="Espaço Reservado para Rodapé 2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BEF14EE6-EFB2-42B3-A219-9A5A5B84B30D}" type="slidenum">
              <a:rPr lang="pt-BR"/>
              <a:pPr>
                <a:defRPr/>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Espaço Reservado para Tex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C8F"/>
                </a:solidFill>
                <a:latin typeface="Franklin Gothic Book"/>
                <a:cs typeface="+mn-cs"/>
              </a:defRPr>
            </a:lvl1pPr>
          </a:lstStyle>
          <a:p>
            <a:pPr>
              <a:defRPr/>
            </a:pPr>
            <a:fld id="{BBA70F02-1874-4149-BADC-3F627832B275}" type="datetimeFigureOut">
              <a:rPr lang="pt-BR"/>
              <a:pPr>
                <a:defRPr/>
              </a:pPr>
              <a:t>21/10/2009</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fld id="{05A4E73D-E7EE-4070-97C9-01EBA72AACC8}" type="slidenum">
              <a:rPr lang="pt-BR"/>
              <a:pPr>
                <a:defRPr/>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lang="pt-BR" dirty="0" smtClean="0"/>
              <a:t>Clique para editar o estilo do título mestre</a:t>
            </a:r>
            <a:endParaRPr lang="en-US" dirty="0"/>
          </a:p>
        </p:txBody>
      </p:sp>
      <p:sp>
        <p:nvSpPr>
          <p:cNvPr id="9" name="Conector reto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ector reto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1040" name="Picture 3" descr="\\cin01\scratch_povqs$\projetao\logoMarcaFinal2.png"/>
          <p:cNvPicPr>
            <a:picLocks noChangeAspect="1" noChangeArrowheads="1"/>
          </p:cNvPicPr>
          <p:nvPr/>
        </p:nvPicPr>
        <p:blipFill>
          <a:blip r:embed="rId16" cstate="print"/>
          <a:srcRect/>
          <a:stretch>
            <a:fillRect/>
          </a:stretch>
        </p:blipFill>
        <p:spPr bwMode="auto">
          <a:xfrm>
            <a:off x="8072462" y="6215082"/>
            <a:ext cx="878834" cy="4752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80" r:id="rId4"/>
    <p:sldLayoutId id="2147483993" r:id="rId5"/>
    <p:sldLayoutId id="2147483994" r:id="rId6"/>
    <p:sldLayoutId id="2147483981" r:id="rId7"/>
    <p:sldLayoutId id="2147483995" r:id="rId8"/>
    <p:sldLayoutId id="2147483982" r:id="rId9"/>
    <p:sldLayoutId id="2147483983" r:id="rId10"/>
    <p:sldLayoutId id="2147483984" r:id="rId11"/>
    <p:sldLayoutId id="2147483996" r:id="rId12"/>
    <p:sldLayoutId id="2147484004" r:id="rId13"/>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1313" indent="-341313"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1363" indent="-284163"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1413" indent="-227013"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598613" indent="-227013"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5813" indent="-227013"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duotone>
              <a:schemeClr val="accent2">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050" name="Espaço Reservado para Texto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1" name="Espaço Reservado para Data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646C8F"/>
                </a:solidFill>
                <a:latin typeface="Franklin Gothic Book"/>
                <a:cs typeface="+mn-cs"/>
              </a:defRPr>
            </a:lvl1pPr>
          </a:lstStyle>
          <a:p>
            <a:pPr>
              <a:defRPr/>
            </a:pPr>
            <a:fld id="{8BD31877-6E0A-49DA-BD24-1401CD32B83B}" type="datetimeFigureOut">
              <a:rPr lang="pt-BR"/>
              <a:pPr>
                <a:defRPr/>
              </a:pPr>
              <a:t>21/10/2009</a:t>
            </a:fld>
            <a:endParaRPr lang="pt-BR"/>
          </a:p>
        </p:txBody>
      </p:sp>
      <p:sp>
        <p:nvSpPr>
          <p:cNvPr id="28" name="Espaço Reservado para Rodapé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endParaRPr lang="pt-BR"/>
          </a:p>
        </p:txBody>
      </p:sp>
      <p:sp>
        <p:nvSpPr>
          <p:cNvPr id="5" name="Espaço Reservado para Número de Slide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46C8F"/>
                </a:solidFill>
                <a:latin typeface="Franklin Gothic Book"/>
                <a:cs typeface="+mn-cs"/>
              </a:defRPr>
            </a:lvl1pPr>
          </a:lstStyle>
          <a:p>
            <a:pPr>
              <a:defRPr/>
            </a:pPr>
            <a:fld id="{49FB660E-2F10-4434-B9CA-6FFB01657EB9}" type="slidenum">
              <a:rPr lang="pt-BR"/>
              <a:pPr>
                <a:defRPr/>
              </a:pPr>
              <a:t>‹nº›</a:t>
            </a:fld>
            <a:endParaRPr lang="pt-BR"/>
          </a:p>
        </p:txBody>
      </p:sp>
      <p:sp>
        <p:nvSpPr>
          <p:cNvPr id="10" name="Espaço Reservado para Título 9"/>
          <p:cNvSpPr>
            <a:spLocks noGrp="1"/>
          </p:cNvSpPr>
          <p:nvPr>
            <p:ph type="title"/>
          </p:nvPr>
        </p:nvSpPr>
        <p:spPr>
          <a:xfrm>
            <a:off x="304800" y="457200"/>
            <a:ext cx="8686800" cy="838200"/>
          </a:xfrm>
          <a:prstGeom prst="rect">
            <a:avLst/>
          </a:prstGeom>
        </p:spPr>
        <p:txBody>
          <a:bodyPr vert="horz" anchor="ctr">
            <a:normAutofit/>
          </a:bodyPr>
          <a:lstStyle/>
          <a:p>
            <a:r>
              <a:rPr lang="pt-BR" dirty="0" smtClean="0"/>
              <a:t>Clique para editar o estilo do título mestre</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3985" r:id="rId4"/>
    <p:sldLayoutId id="2147484000" r:id="rId5"/>
    <p:sldLayoutId id="2147484001" r:id="rId6"/>
    <p:sldLayoutId id="2147483986" r:id="rId7"/>
    <p:sldLayoutId id="2147484002" r:id="rId8"/>
    <p:sldLayoutId id="2147483987" r:id="rId9"/>
    <p:sldLayoutId id="2147483988" r:id="rId10"/>
    <p:sldLayoutId id="2147483989" r:id="rId11"/>
    <p:sldLayoutId id="2147484003" r:id="rId12"/>
  </p:sldLayoutIdLst>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1313" indent="-341313"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1363" indent="-284163"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1413" indent="-227013"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598613" indent="-227013"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5813" indent="-227013"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1.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image" Target="../media/image19.png"/><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25.png"/><Relationship Id="rId9" Type="http://schemas.microsoft.com/office/2007/relationships/diagramDrawing" Target="../diagrams/drawing4.xml"/><Relationship Id="rId14"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1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gif"/><Relationship Id="rId5" Type="http://schemas.openxmlformats.org/officeDocument/2006/relationships/image" Target="../media/image26.png"/><Relationship Id="rId10" Type="http://schemas.openxmlformats.org/officeDocument/2006/relationships/image" Target="../media/image32.jpeg"/><Relationship Id="rId4" Type="http://schemas.openxmlformats.org/officeDocument/2006/relationships/image" Target="../media/image25.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5.png"/><Relationship Id="rId10" Type="http://schemas.openxmlformats.org/officeDocument/2006/relationships/image" Target="../media/image35.png"/><Relationship Id="rId4" Type="http://schemas.openxmlformats.org/officeDocument/2006/relationships/image" Target="../media/image21.jpe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4.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9.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1.jpeg"/><Relationship Id="rId7"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4.png"/><Relationship Id="rId9"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7.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29.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9.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4.gif"/><Relationship Id="rId4" Type="http://schemas.openxmlformats.org/officeDocument/2006/relationships/image" Target="../media/image49.png"/><Relationship Id="rId9" Type="http://schemas.openxmlformats.org/officeDocument/2006/relationships/hyperlink" Target="http://www.biologo.com.br/lojabio/index.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6286512" y="3000372"/>
            <a:ext cx="1714500" cy="115093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071934" y="1214422"/>
            <a:ext cx="4848260" cy="5479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000528" y="1214422"/>
            <a:ext cx="4929190" cy="547761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000496" y="1214422"/>
            <a:ext cx="4929222" cy="5572164"/>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8"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4176" y="3571876"/>
            <a:ext cx="187995" cy="285752"/>
          </a:xfrm>
          <a:prstGeom prst="rect">
            <a:avLst/>
          </a:prstGeom>
          <a:noFill/>
          <a:ln w="9525">
            <a:noFill/>
            <a:miter lim="800000"/>
            <a:headEnd/>
            <a:tailEnd/>
          </a:ln>
        </p:spPr>
      </p:pic>
      <p:sp>
        <p:nvSpPr>
          <p:cNvPr id="18" name="Retângulo 17"/>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2.22222E-6 3.33333E-6 L 0.34809 0.04236 " pathEditMode="relative" rAng="0" ptsTypes="AA">
                                      <p:cBhvr>
                                        <p:cTn id="16" dur="1000" fill="hold"/>
                                        <p:tgtEl>
                                          <p:spTgt spid="1033"/>
                                        </p:tgtEl>
                                        <p:attrNameLst>
                                          <p:attrName>ppt_x</p:attrName>
                                          <p:attrName>ppt_y</p:attrName>
                                        </p:attrNameLst>
                                      </p:cBhvr>
                                      <p:rCtr x="174" y="21"/>
                                    </p:animMotion>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34809 0.04236 L 0.54497 0.04236 " pathEditMode="relative" rAng="0" ptsTypes="AA">
                                      <p:cBhvr>
                                        <p:cTn id="23" dur="1000" fill="hold"/>
                                        <p:tgtEl>
                                          <p:spTgt spid="1033"/>
                                        </p:tgtEl>
                                        <p:attrNameLst>
                                          <p:attrName>ppt_x</p:attrName>
                                          <p:attrName>ppt_y</p:attrName>
                                        </p:attrNameLst>
                                      </p:cBhvr>
                                      <p:rCtr x="98" y="0"/>
                                    </p:animMotion>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0 L 0.47257 0.57755 " pathEditMode="relative" ptsTypes="AA">
                                      <p:cBhvr>
                                        <p:cTn id="36" dur="1000" fill="hold"/>
                                        <p:tgtEl>
                                          <p:spTgt spid="18"/>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47257 0.57755 " pathEditMode="relative" ptsTypes="AA">
                                      <p:cBhvr>
                                        <p:cTn id="38" dur="1000" fill="hold"/>
                                        <p:tgtEl>
                                          <p:spTgt spid="19"/>
                                        </p:tgtEl>
                                        <p:attrNameLst>
                                          <p:attrName>ppt_x</p:attrName>
                                          <p:attrName>ppt_y</p:attrName>
                                        </p:attrNameLst>
                                      </p:cBhvr>
                                    </p:animMotion>
                                  </p:childTnLst>
                                </p:cTn>
                              </p:par>
                            </p:childTnLst>
                          </p:cTn>
                        </p:par>
                        <p:par>
                          <p:cTn id="39" fill="hold">
                            <p:stCondLst>
                              <p:cond delay="1000"/>
                            </p:stCondLst>
                            <p:childTnLst>
                              <p:par>
                                <p:cTn id="40" presetID="53" presetClass="exit" presetSubtype="0" fill="hold" grpId="1" nodeType="afterEffect">
                                  <p:stCondLst>
                                    <p:cond delay="0"/>
                                  </p:stCondLst>
                                  <p:childTnLst>
                                    <p:anim calcmode="lin" valueType="num">
                                      <p:cBhvr>
                                        <p:cTn id="41" dur="500"/>
                                        <p:tgtEl>
                                          <p:spTgt spid="18"/>
                                        </p:tgtEl>
                                        <p:attrNameLst>
                                          <p:attrName>ppt_w</p:attrName>
                                        </p:attrNameLst>
                                      </p:cBhvr>
                                      <p:tavLst>
                                        <p:tav tm="0">
                                          <p:val>
                                            <p:strVal val="ppt_w"/>
                                          </p:val>
                                        </p:tav>
                                        <p:tav tm="100000">
                                          <p:val>
                                            <p:fltVal val="0"/>
                                          </p:val>
                                        </p:tav>
                                      </p:tavLst>
                                    </p:anim>
                                    <p:anim calcmode="lin" valueType="num">
                                      <p:cBhvr>
                                        <p:cTn id="42" dur="500"/>
                                        <p:tgtEl>
                                          <p:spTgt spid="18"/>
                                        </p:tgtEl>
                                        <p:attrNameLst>
                                          <p:attrName>ppt_h</p:attrName>
                                        </p:attrNameLst>
                                      </p:cBhvr>
                                      <p:tavLst>
                                        <p:tav tm="0">
                                          <p:val>
                                            <p:strVal val="ppt_h"/>
                                          </p:val>
                                        </p:tav>
                                        <p:tav tm="100000">
                                          <p:val>
                                            <p:fltVal val="0"/>
                                          </p:val>
                                        </p:tav>
                                      </p:tavLst>
                                    </p:anim>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33"/>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19"/>
                                        </p:tgtEl>
                                        <p:attrNameLst>
                                          <p:attrName>ppt_w</p:attrName>
                                        </p:attrNameLst>
                                      </p:cBhvr>
                                      <p:tavLst>
                                        <p:tav tm="0">
                                          <p:val>
                                            <p:strVal val="ppt_w"/>
                                          </p:val>
                                        </p:tav>
                                        <p:tav tm="100000">
                                          <p:val>
                                            <p:fltVal val="0"/>
                                          </p:val>
                                        </p:tav>
                                      </p:tavLst>
                                    </p:anim>
                                    <p:anim calcmode="lin" valueType="num">
                                      <p:cBhvr>
                                        <p:cTn id="49" dur="500"/>
                                        <p:tgtEl>
                                          <p:spTgt spid="19"/>
                                        </p:tgtEl>
                                        <p:attrNameLst>
                                          <p:attrName>ppt_h</p:attrName>
                                        </p:attrNameLst>
                                      </p:cBhvr>
                                      <p:tavLst>
                                        <p:tav tm="0">
                                          <p:val>
                                            <p:strVal val="ppt_h"/>
                                          </p:val>
                                        </p:tav>
                                        <p:tav tm="100000">
                                          <p:val>
                                            <p:fltVal val="0"/>
                                          </p:val>
                                        </p:tav>
                                      </p:tavLst>
                                    </p:anim>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0" fill="hold" nodeType="clickEffect">
                                  <p:stCondLst>
                                    <p:cond delay="0"/>
                                  </p:stCondLst>
                                  <p:childTnLst>
                                    <p:anim calcmode="lin" valueType="num">
                                      <p:cBhvr>
                                        <p:cTn id="55" dur="500"/>
                                        <p:tgtEl>
                                          <p:spTgt spid="1030"/>
                                        </p:tgtEl>
                                        <p:attrNameLst>
                                          <p:attrName>ppt_w</p:attrName>
                                        </p:attrNameLst>
                                      </p:cBhvr>
                                      <p:tavLst>
                                        <p:tav tm="0">
                                          <p:val>
                                            <p:strVal val="ppt_w"/>
                                          </p:val>
                                        </p:tav>
                                        <p:tav tm="100000">
                                          <p:val>
                                            <p:fltVal val="0"/>
                                          </p:val>
                                        </p:tav>
                                      </p:tavLst>
                                    </p:anim>
                                    <p:anim calcmode="lin" valueType="num">
                                      <p:cBhvr>
                                        <p:cTn id="56" dur="500"/>
                                        <p:tgtEl>
                                          <p:spTgt spid="1030"/>
                                        </p:tgtEl>
                                        <p:attrNameLst>
                                          <p:attrName>ppt_h</p:attrName>
                                        </p:attrNameLst>
                                      </p:cBhvr>
                                      <p:tavLst>
                                        <p:tav tm="0">
                                          <p:val>
                                            <p:strVal val="ppt_h"/>
                                          </p:val>
                                        </p:tav>
                                        <p:tav tm="100000">
                                          <p:val>
                                            <p:fltVal val="0"/>
                                          </p:val>
                                        </p:tav>
                                      </p:tavLst>
                                    </p:anim>
                                    <p:animEffect transition="out" filter="fade">
                                      <p:cBhvr>
                                        <p:cTn id="57" dur="500"/>
                                        <p:tgtEl>
                                          <p:spTgt spid="1030"/>
                                        </p:tgtEl>
                                      </p:cBhvr>
                                    </p:animEffect>
                                    <p:set>
                                      <p:cBhvr>
                                        <p:cTn id="58"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m 36"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571744"/>
            <a:ext cx="1712824" cy="2071702"/>
          </a:xfrm>
          <a:prstGeom prst="rect">
            <a:avLst/>
          </a:prstGeom>
        </p:spPr>
      </p:pic>
      <p:pic>
        <p:nvPicPr>
          <p:cNvPr id="35"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36" name="Imagem 4" descr="consulta.bmp"/>
          <p:cNvPicPr>
            <a:picLocks noChangeAspect="1"/>
          </p:cNvPicPr>
          <p:nvPr/>
        </p:nvPicPr>
        <p:blipFill>
          <a:blip r:embed="rId4" cstate="print"/>
          <a:srcRect/>
          <a:stretch>
            <a:fillRect/>
          </a:stretch>
        </p:blipFill>
        <p:spPr bwMode="auto">
          <a:xfrm>
            <a:off x="6286500" y="3000375"/>
            <a:ext cx="1714500" cy="1150938"/>
          </a:xfrm>
          <a:prstGeom prst="rect">
            <a:avLst/>
          </a:prstGeom>
          <a:noFill/>
          <a:ln w="9525">
            <a:noFill/>
            <a:miter lim="800000"/>
            <a:headEnd/>
            <a:tailEnd/>
          </a:ln>
        </p:spPr>
      </p:pic>
      <p:sp>
        <p:nvSpPr>
          <p:cNvPr id="4" name="Retângulo 3"/>
          <p:cNvSpPr/>
          <p:nvPr/>
        </p:nvSpPr>
        <p:spPr>
          <a:xfrm>
            <a:off x="785786" y="2428868"/>
            <a:ext cx="1857388" cy="221457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5" name="CaixaDeTexto 4"/>
          <p:cNvSpPr txBox="1"/>
          <p:nvPr/>
        </p:nvSpPr>
        <p:spPr>
          <a:xfrm>
            <a:off x="857224" y="2928934"/>
            <a:ext cx="1857388" cy="1200329"/>
          </a:xfrm>
          <a:prstGeom prst="rect">
            <a:avLst/>
          </a:prstGeom>
          <a:noFill/>
        </p:spPr>
        <p:txBody>
          <a:bodyPr wrap="square" rtlCol="0">
            <a:spAutoFit/>
          </a:bodyPr>
          <a:lstStyle/>
          <a:p>
            <a:pPr algn="ctr"/>
            <a:r>
              <a:rPr lang="pt-BR" sz="2400" b="1" dirty="0" smtClean="0">
                <a:ln w="10541" cmpd="sng">
                  <a:solidFill>
                    <a:schemeClr val="accent1">
                      <a:shade val="88000"/>
                      <a:satMod val="110000"/>
                    </a:schemeClr>
                  </a:solidFill>
                  <a:prstDash val="solid"/>
                </a:ln>
                <a:solidFill>
                  <a:sysClr val="windowText" lastClr="000000"/>
                </a:solidFill>
              </a:rPr>
              <a:t>7000 cadeias (100 MB)</a:t>
            </a:r>
            <a:endParaRPr lang="pt-BR" sz="2400" b="1" dirty="0">
              <a:ln w="10541" cmpd="sng">
                <a:solidFill>
                  <a:schemeClr val="accent1">
                    <a:shade val="88000"/>
                    <a:satMod val="110000"/>
                  </a:schemeClr>
                </a:solidFill>
                <a:prstDash val="solid"/>
              </a:ln>
              <a:solidFill>
                <a:sysClr val="windowText" lastClr="000000"/>
              </a:solidFill>
            </a:endParaRPr>
          </a:p>
        </p:txBody>
      </p:sp>
      <p:sp>
        <p:nvSpPr>
          <p:cNvPr id="11" name="Retângulo 10"/>
          <p:cNvSpPr/>
          <p:nvPr/>
        </p:nvSpPr>
        <p:spPr>
          <a:xfrm>
            <a:off x="538130" y="301156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2" name="Retângulo 11"/>
          <p:cNvSpPr/>
          <p:nvPr/>
        </p:nvSpPr>
        <p:spPr>
          <a:xfrm>
            <a:off x="538130" y="336875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00B050"/>
                </a:soli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538130" y="3725944"/>
            <a:ext cx="235263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chemeClr val="accent4">
                    <a:lumMod val="75000"/>
                  </a:schemeClr>
                </a:solidFill>
                <a:effectLst>
                  <a:reflection blurRad="12700" stA="50000" endPos="50000" dist="5000" dir="5400000" sy="-100000" rotWithShape="0"/>
                </a:effectLst>
                <a:latin typeface="Arial" charset="0"/>
                <a:cs typeface="Arial" charset="0"/>
              </a:rPr>
              <a:t>ATAACtCGGT</a:t>
            </a:r>
          </a:p>
        </p:txBody>
      </p:sp>
      <p:graphicFrame>
        <p:nvGraphicFramePr>
          <p:cNvPr id="14" name="Diagrama 6"/>
          <p:cNvGraphicFramePr/>
          <p:nvPr/>
        </p:nvGraphicFramePr>
        <p:xfrm>
          <a:off x="3262282" y="2050247"/>
          <a:ext cx="5595998" cy="9715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a 7"/>
          <p:cNvGraphicFramePr/>
          <p:nvPr/>
        </p:nvGraphicFramePr>
        <p:xfrm>
          <a:off x="3262282" y="3137558"/>
          <a:ext cx="5595998" cy="95756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a 5"/>
          <p:cNvGraphicFramePr/>
          <p:nvPr/>
        </p:nvGraphicFramePr>
        <p:xfrm>
          <a:off x="3262282" y="1357298"/>
          <a:ext cx="5595998" cy="57150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2" name="Retângulo 31"/>
          <p:cNvSpPr/>
          <p:nvPr/>
        </p:nvSpPr>
        <p:spPr>
          <a:xfrm>
            <a:off x="357158" y="300037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33" name="Retângulo 32"/>
          <p:cNvSpPr/>
          <p:nvPr/>
        </p:nvSpPr>
        <p:spPr>
          <a:xfrm>
            <a:off x="357158" y="335756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rgbClr val="00B050"/>
                </a:solidFill>
                <a:effectLst>
                  <a:reflection blurRad="12700" stA="50000" endPos="50000" dist="5000" dir="5400000" sy="-100000" rotWithShape="0"/>
                </a:effectLst>
                <a:latin typeface="Arial" charset="0"/>
                <a:cs typeface="Arial" charset="0"/>
              </a:rPr>
              <a:t>ATAACtCGGT</a:t>
            </a:r>
          </a:p>
        </p:txBody>
      </p:sp>
      <p:sp>
        <p:nvSpPr>
          <p:cNvPr id="34" name="Retângulo 33"/>
          <p:cNvSpPr/>
          <p:nvPr/>
        </p:nvSpPr>
        <p:spPr>
          <a:xfrm>
            <a:off x="357222" y="3714752"/>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solidFill>
                  <a:schemeClr val="accent4">
                    <a:lumMod val="75000"/>
                  </a:schemeClr>
                </a:solidFill>
                <a:effectLst>
                  <a:reflection blurRad="12700" stA="50000" endPos="50000" dist="5000" dir="5400000" sy="-100000" rotWithShape="0"/>
                </a:effectLst>
                <a:latin typeface="Arial" charset="0"/>
                <a:cs typeface="Arial" charset="0"/>
              </a:rPr>
              <a:t>ATAACtCGGT</a:t>
            </a:r>
          </a:p>
        </p:txBody>
      </p:sp>
      <p:sp>
        <p:nvSpPr>
          <p:cNvPr id="17" name="Título 1"/>
          <p:cNvSpPr>
            <a:spLocks noGrp="1"/>
          </p:cNvSpPr>
          <p:nvPr>
            <p:ph type="title"/>
          </p:nvPr>
        </p:nvSpPr>
        <p:spPr>
          <a:xfrm>
            <a:off x="304800" y="457200"/>
            <a:ext cx="8686800" cy="838200"/>
          </a:xfrm>
        </p:spPr>
        <p:txBody>
          <a:bodyPr/>
          <a:lstStyle/>
          <a:p>
            <a:pPr>
              <a:defRPr/>
            </a:pPr>
            <a:r>
              <a:rPr lang="pt-BR" dirty="0" smtClean="0"/>
              <a:t>Cenário atual</a:t>
            </a:r>
            <a:endParaRPr lang="pt-BR" dirty="0"/>
          </a:p>
        </p:txBody>
      </p:sp>
      <p:sp>
        <p:nvSpPr>
          <p:cNvPr id="18" name="Retângulo 17"/>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9" name="CaixaDeTexto 18"/>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20" name="CaixaDeTexto 19"/>
          <p:cNvSpPr txBox="1"/>
          <p:nvPr/>
        </p:nvSpPr>
        <p:spPr>
          <a:xfrm>
            <a:off x="3643306" y="1785926"/>
            <a:ext cx="4357718" cy="2585323"/>
          </a:xfrm>
          <a:prstGeom prst="rect">
            <a:avLst/>
          </a:prstGeom>
          <a:noFill/>
        </p:spPr>
        <p:txBody>
          <a:bodyPr wrap="square" rtlCol="0">
            <a:spAutoFit/>
          </a:bodyPr>
          <a:lstStyle/>
          <a:p>
            <a:r>
              <a:rPr lang="pt-BR" dirty="0" smtClean="0"/>
              <a:t>Cálculo rápido:</a:t>
            </a:r>
          </a:p>
          <a:p>
            <a:endParaRPr lang="pt-BR" dirty="0" smtClean="0"/>
          </a:p>
          <a:p>
            <a:pPr>
              <a:buFontTx/>
              <a:buChar char="-"/>
            </a:pPr>
            <a:r>
              <a:rPr lang="pt-BR" dirty="0" smtClean="0"/>
              <a:t> 1 minuto por cadeia</a:t>
            </a:r>
          </a:p>
          <a:p>
            <a:pPr>
              <a:buFontTx/>
              <a:buChar char="-"/>
            </a:pPr>
            <a:r>
              <a:rPr lang="pt-BR" dirty="0" smtClean="0"/>
              <a:t> 7000 cadeias por arquivo</a:t>
            </a:r>
          </a:p>
          <a:p>
            <a:pPr>
              <a:buFontTx/>
              <a:buChar char="-"/>
            </a:pPr>
            <a:r>
              <a:rPr lang="pt-BR" dirty="0" smtClean="0"/>
              <a:t> Total:</a:t>
            </a:r>
          </a:p>
          <a:p>
            <a:r>
              <a:rPr lang="pt-BR" dirty="0" smtClean="0"/>
              <a:t> ~ 5 dias</a:t>
            </a:r>
          </a:p>
          <a:p>
            <a:endParaRPr lang="pt-BR" dirty="0" smtClean="0"/>
          </a:p>
          <a:p>
            <a:r>
              <a:rPr lang="pt-BR" dirty="0" smtClean="0"/>
              <a:t>+ penalidade:</a:t>
            </a:r>
          </a:p>
          <a:p>
            <a:r>
              <a:rPr lang="pt-BR" dirty="0" smtClean="0"/>
              <a:t>~  7 dias</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7"/>
                                        </p:tgtEl>
                                      </p:cBhvr>
                                    </p:animEffect>
                                    <p:set>
                                      <p:cBhvr>
                                        <p:cTn id="7" dur="1" fill="hold">
                                          <p:stCondLst>
                                            <p:cond delay="999"/>
                                          </p:stCondLst>
                                        </p:cTn>
                                        <p:tgtEl>
                                          <p:spTgt spid="3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0 0 L -0.59844 -0.01065 " pathEditMode="relative" rAng="0" ptsTypes="AA">
                                      <p:cBhvr>
                                        <p:cTn id="15" dur="1000" fill="hold"/>
                                        <p:tgtEl>
                                          <p:spTgt spid="35"/>
                                        </p:tgtEl>
                                        <p:attrNameLst>
                                          <p:attrName>ppt_x</p:attrName>
                                          <p:attrName>ppt_y</p:attrName>
                                        </p:attrNameLst>
                                      </p:cBhvr>
                                      <p:rCtr x="-299" y="-5"/>
                                    </p:animMotion>
                                  </p:childTnLst>
                                </p:cTn>
                              </p:par>
                              <p:par>
                                <p:cTn id="16" presetID="0" presetClass="path" presetSubtype="0" accel="50000" decel="50000" fill="hold" nodeType="withEffect">
                                  <p:stCondLst>
                                    <p:cond delay="0"/>
                                  </p:stCondLst>
                                  <p:childTnLst>
                                    <p:animMotion origin="layout" path="M 0 3.7037E-6 L -0.59618 -0.01088 " pathEditMode="relative" rAng="0" ptsTypes="AA">
                                      <p:cBhvr>
                                        <p:cTn id="17" dur="1000" fill="hold"/>
                                        <p:tgtEl>
                                          <p:spTgt spid="36"/>
                                        </p:tgtEl>
                                        <p:attrNameLst>
                                          <p:attrName>ppt_x</p:attrName>
                                          <p:attrName>ppt_y</p:attrName>
                                        </p:attrNameLst>
                                      </p:cBhvr>
                                      <p:rCtr x="-298" y="-6"/>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0 0 L 0.28351 -0.24144 " pathEditMode="relative" ptsTypes="AA">
                                      <p:cBhvr>
                                        <p:cTn id="45" dur="1000" fill="hold"/>
                                        <p:tgtEl>
                                          <p:spTgt spid="11"/>
                                        </p:tgtEl>
                                        <p:attrNameLst>
                                          <p:attrName>ppt_x</p:attrName>
                                          <p:attrName>ppt_y</p:attrName>
                                        </p:attrNameLst>
                                      </p:cBhvr>
                                    </p:animMotion>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p:stCondLst>
                              <p:cond delay="1000"/>
                            </p:stCondLst>
                            <p:childTnLst>
                              <p:par>
                                <p:cTn id="49" presetID="10" presetClass="exit" presetSubtype="0" fill="hold" grpId="2" nodeType="after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1500"/>
                            </p:stCondLst>
                            <p:childTnLst>
                              <p:par>
                                <p:cTn id="53" presetID="1"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 0 L 0.29132 -0.17847 " pathEditMode="relative" ptsTypes="AA">
                                      <p:cBhvr>
                                        <p:cTn id="58" dur="1000" fill="hold"/>
                                        <p:tgtEl>
                                          <p:spTgt spid="12"/>
                                        </p:tgtEl>
                                        <p:attrNameLst>
                                          <p:attrName>ppt_x</p:attrName>
                                          <p:attrName>ppt_y</p:attrName>
                                        </p:attrNameLst>
                                      </p:cBhvr>
                                    </p:animMotion>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1000"/>
                            </p:stCondLst>
                            <p:childTnLst>
                              <p:par>
                                <p:cTn id="62" presetID="10" presetClass="exit" presetSubtype="0" fill="hold" grpId="2" nodeType="after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par>
                          <p:cTn id="65" fill="hold">
                            <p:stCondLst>
                              <p:cond delay="1500"/>
                            </p:stCondLst>
                            <p:childTnLst>
                              <p:par>
                                <p:cTn id="66" presetID="1"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0 0 L 0.29931 -0.05254 " pathEditMode="relative" ptsTypes="AA">
                                      <p:cBhvr>
                                        <p:cTn id="71" dur="1000" fill="hold"/>
                                        <p:tgtEl>
                                          <p:spTgt spid="13"/>
                                        </p:tgtEl>
                                        <p:attrNameLst>
                                          <p:attrName>ppt_x</p:attrName>
                                          <p:attrName>ppt_y</p:attrName>
                                        </p:attrNameLst>
                                      </p:cBhvr>
                                    </p:animMotion>
                                  </p:childTnLst>
                                </p:cTn>
                              </p:par>
                              <p:par>
                                <p:cTn id="72" presetID="1"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par>
                          <p:cTn id="74" fill="hold">
                            <p:stCondLst>
                              <p:cond delay="1000"/>
                            </p:stCondLst>
                            <p:childTnLst>
                              <p:par>
                                <p:cTn id="75" presetID="10" presetClass="exit" presetSubtype="0" fill="hold" grpId="2" nodeType="after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10" presetClass="exit" presetSubtype="0" fill="hold" grpId="3" nodeType="with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xit" presetSubtype="0" fill="hold" grpId="3"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33"/>
                                        </p:tgtEl>
                                      </p:cBhvr>
                                    </p:animEffect>
                                    <p:set>
                                      <p:cBhvr>
                                        <p:cTn id="115" dur="1" fill="hold">
                                          <p:stCondLst>
                                            <p:cond delay="499"/>
                                          </p:stCondLst>
                                        </p:cTn>
                                        <p:tgtEl>
                                          <p:spTgt spid="3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4"/>
                                        </p:tgtEl>
                                      </p:cBhvr>
                                    </p:animEffect>
                                    <p:set>
                                      <p:cBhvr>
                                        <p:cTn id="118" dur="1" fill="hold">
                                          <p:stCondLst>
                                            <p:cond delay="499"/>
                                          </p:stCondLst>
                                        </p:cTn>
                                        <p:tgtEl>
                                          <p:spTgt spid="3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iterate type="lt">
                                    <p:tmAbs val="0"/>
                                  </p:iterate>
                                  <p:childTnLst>
                                    <p:set>
                                      <p:cBhvr>
                                        <p:cTn id="13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iterate type="lt">
                                    <p:tmAbs val="0"/>
                                  </p:iterate>
                                  <p:childTnLst>
                                    <p:set>
                                      <p:cBhvr>
                                        <p:cTn id="138" dur="1" fill="hold">
                                          <p:stCondLst>
                                            <p:cond delay="0"/>
                                          </p:stCondLst>
                                        </p:cTn>
                                        <p:tgtEl>
                                          <p:spTgt spid="20">
                                            <p:txEl>
                                              <p:pRg st="5" end="5"/>
                                            </p:txEl>
                                          </p:spTgt>
                                        </p:tgtEl>
                                        <p:attrNameLst>
                                          <p:attrName>style.visibility</p:attrName>
                                        </p:attrNameLst>
                                      </p:cBhvr>
                                      <p:to>
                                        <p:strVal val="visible"/>
                                      </p:to>
                                    </p:set>
                                  </p:childTnLst>
                                </p:cTn>
                              </p:par>
                            </p:childTnLst>
                          </p:cTn>
                        </p:par>
                        <p:par>
                          <p:cTn id="139" fill="hold">
                            <p:stCondLst>
                              <p:cond delay="0"/>
                            </p:stCondLst>
                            <p:childTnLst>
                              <p:par>
                                <p:cTn id="140" presetID="28" presetClass="emph" presetSubtype="0" fill="hold" nodeType="afterEffect">
                                  <p:stCondLst>
                                    <p:cond delay="0"/>
                                  </p:stCondLst>
                                  <p:iterate type="lt">
                                    <p:tmPct val="10000"/>
                                  </p:iterate>
                                  <p:childTnLst>
                                    <p:animClr clrSpc="rgb">
                                      <p:cBhvr override="childStyle">
                                        <p:cTn id="141" dur="500" fill="hold"/>
                                        <p:tgtEl>
                                          <p:spTgt spid="20">
                                            <p:txEl>
                                              <p:pRg st="5" end="5"/>
                                            </p:txEl>
                                          </p:spTgt>
                                        </p:tgtEl>
                                        <p:attrNameLst>
                                          <p:attrName>style.color</p:attrName>
                                        </p:attrNameLst>
                                      </p:cBhvr>
                                      <p:to>
                                        <a:srgbClr val="FA2E41"/>
                                      </p:to>
                                    </p:animClr>
                                    <p:animClr clrSpc="rgb">
                                      <p:cBhvr>
                                        <p:cTn id="142" dur="500" fill="hold"/>
                                        <p:tgtEl>
                                          <p:spTgt spid="20">
                                            <p:txEl>
                                              <p:pRg st="5" end="5"/>
                                            </p:txEl>
                                          </p:spTgt>
                                        </p:tgtEl>
                                        <p:attrNameLst>
                                          <p:attrName>fillcolor</p:attrName>
                                        </p:attrNameLst>
                                      </p:cBhvr>
                                      <p:to>
                                        <a:srgbClr val="FA2E41"/>
                                      </p:to>
                                    </p:animClr>
                                    <p:set>
                                      <p:cBhvr>
                                        <p:cTn id="143" dur="500" fill="hold"/>
                                        <p:tgtEl>
                                          <p:spTgt spid="20">
                                            <p:txEl>
                                              <p:pRg st="5" end="5"/>
                                            </p:txEl>
                                          </p:spTgt>
                                        </p:tgtEl>
                                        <p:attrNameLst>
                                          <p:attrName>fill.type</p:attrName>
                                        </p:attrNameLst>
                                      </p:cBhvr>
                                      <p:to>
                                        <p:strVal val="solid"/>
                                      </p:to>
                                    </p:set>
                                    <p:anim to="1.5" calcmode="lin" valueType="num">
                                      <p:cBhvr override="childStyle">
                                        <p:cTn id="144" dur="500" fill="hold"/>
                                        <p:tgtEl>
                                          <p:spTgt spid="20">
                                            <p:txEl>
                                              <p:pRg st="5" end="5"/>
                                            </p:txEl>
                                          </p:spTgt>
                                        </p:tgtEl>
                                        <p:attrNameLst>
                                          <p:attrName>style.fontSize</p:attrName>
                                        </p:attrNameLst>
                                      </p:cBhvr>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iterate type="lt">
                                    <p:tmAbs val="0"/>
                                  </p:iterate>
                                  <p:childTnLst>
                                    <p:set>
                                      <p:cBhvr>
                                        <p:cTn id="148" dur="1" fill="hold">
                                          <p:stCondLst>
                                            <p:cond delay="0"/>
                                          </p:stCondLst>
                                        </p:cTn>
                                        <p:tgtEl>
                                          <p:spTgt spid="20">
                                            <p:txEl>
                                              <p:pRg st="7" end="7"/>
                                            </p:txEl>
                                          </p:spTgt>
                                        </p:tgtEl>
                                        <p:attrNameLst>
                                          <p:attrName>style.visibility</p:attrName>
                                        </p:attrNameLst>
                                      </p:cBhvr>
                                      <p:to>
                                        <p:strVal val="visible"/>
                                      </p:to>
                                    </p:set>
                                  </p:childTnLst>
                                </p:cTn>
                              </p:par>
                            </p:childTnLst>
                          </p:cTn>
                        </p:par>
                        <p:par>
                          <p:cTn id="149" fill="hold">
                            <p:stCondLst>
                              <p:cond delay="0"/>
                            </p:stCondLst>
                            <p:childTnLst>
                              <p:par>
                                <p:cTn id="150" presetID="1" presetClass="entr" presetSubtype="0" fill="hold" nodeType="afterEffect">
                                  <p:stCondLst>
                                    <p:cond delay="0"/>
                                  </p:stCondLst>
                                  <p:iterate type="lt">
                                    <p:tmAbs val="0"/>
                                  </p:iterate>
                                  <p:childTnLst>
                                    <p:set>
                                      <p:cBhvr>
                                        <p:cTn id="151" dur="1" fill="hold">
                                          <p:stCondLst>
                                            <p:cond delay="0"/>
                                          </p:stCondLst>
                                        </p:cTn>
                                        <p:tgtEl>
                                          <p:spTgt spid="20">
                                            <p:txEl>
                                              <p:pRg st="8" end="8"/>
                                            </p:txEl>
                                          </p:spTgt>
                                        </p:tgtEl>
                                        <p:attrNameLst>
                                          <p:attrName>style.visibility</p:attrName>
                                        </p:attrNameLst>
                                      </p:cBhvr>
                                      <p:to>
                                        <p:strVal val="visible"/>
                                      </p:to>
                                    </p:set>
                                  </p:childTnLst>
                                </p:cTn>
                              </p:par>
                            </p:childTnLst>
                          </p:cTn>
                        </p:par>
                        <p:par>
                          <p:cTn id="152" fill="hold">
                            <p:stCondLst>
                              <p:cond delay="0"/>
                            </p:stCondLst>
                            <p:childTnLst>
                              <p:par>
                                <p:cTn id="153" presetID="28" presetClass="emph" presetSubtype="0" fill="hold" nodeType="afterEffect">
                                  <p:stCondLst>
                                    <p:cond delay="0"/>
                                  </p:stCondLst>
                                  <p:iterate type="lt">
                                    <p:tmPct val="10000"/>
                                  </p:iterate>
                                  <p:childTnLst>
                                    <p:animClr clrSpc="rgb">
                                      <p:cBhvr override="childStyle">
                                        <p:cTn id="154" dur="500" fill="hold"/>
                                        <p:tgtEl>
                                          <p:spTgt spid="20">
                                            <p:txEl>
                                              <p:pRg st="8" end="8"/>
                                            </p:txEl>
                                          </p:spTgt>
                                        </p:tgtEl>
                                        <p:attrNameLst>
                                          <p:attrName>style.color</p:attrName>
                                        </p:attrNameLst>
                                      </p:cBhvr>
                                      <p:to>
                                        <a:srgbClr val="E82E20"/>
                                      </p:to>
                                    </p:animClr>
                                    <p:animClr clrSpc="rgb">
                                      <p:cBhvr>
                                        <p:cTn id="155" dur="500" fill="hold"/>
                                        <p:tgtEl>
                                          <p:spTgt spid="20">
                                            <p:txEl>
                                              <p:pRg st="8" end="8"/>
                                            </p:txEl>
                                          </p:spTgt>
                                        </p:tgtEl>
                                        <p:attrNameLst>
                                          <p:attrName>fillcolor</p:attrName>
                                        </p:attrNameLst>
                                      </p:cBhvr>
                                      <p:to>
                                        <a:srgbClr val="E82E20"/>
                                      </p:to>
                                    </p:animClr>
                                    <p:set>
                                      <p:cBhvr>
                                        <p:cTn id="156" dur="500" fill="hold"/>
                                        <p:tgtEl>
                                          <p:spTgt spid="20">
                                            <p:txEl>
                                              <p:pRg st="8" end="8"/>
                                            </p:txEl>
                                          </p:spTgt>
                                        </p:tgtEl>
                                        <p:attrNameLst>
                                          <p:attrName>fill.type</p:attrName>
                                        </p:attrNameLst>
                                      </p:cBhvr>
                                      <p:to>
                                        <p:strVal val="solid"/>
                                      </p:to>
                                    </p:set>
                                    <p:anim to="1.5" calcmode="lin" valueType="num">
                                      <p:cBhvr override="childStyle">
                                        <p:cTn id="157" dur="500" fill="hold"/>
                                        <p:tgtEl>
                                          <p:spTgt spid="20">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5" grpId="2"/>
      <p:bldP spid="11" grpId="0"/>
      <p:bldP spid="11" grpId="1"/>
      <p:bldP spid="11" grpId="2"/>
      <p:bldP spid="11" grpId="3"/>
      <p:bldP spid="12" grpId="0"/>
      <p:bldP spid="12" grpId="1"/>
      <p:bldP spid="12" grpId="2"/>
      <p:bldP spid="12" grpId="3"/>
      <p:bldP spid="13" grpId="0"/>
      <p:bldP spid="13" grpId="1"/>
      <p:bldP spid="13" grpId="2"/>
      <p:bldP spid="13" grpId="3"/>
      <p:bldGraphic spid="14" grpId="0">
        <p:bldAsOne/>
      </p:bldGraphic>
      <p:bldGraphic spid="14" grpId="1">
        <p:bldAsOne/>
      </p:bldGraphic>
      <p:bldGraphic spid="15" grpId="0">
        <p:bldAsOne/>
      </p:bldGraphic>
      <p:bldGraphic spid="15" grpId="1">
        <p:bldAsOne/>
      </p:bldGraphic>
      <p:bldGraphic spid="16" grpId="0">
        <p:bldAsOne/>
      </p:bldGraphic>
      <p:bldGraphic spid="16" grpId="1">
        <p:bldAsOne/>
      </p:bldGraphic>
      <p:bldP spid="32" grpId="0"/>
      <p:bldP spid="32" grpId="1"/>
      <p:bldP spid="33" grpId="0"/>
      <p:bldP spid="33" grpId="1"/>
      <p:bldP spid="34" grpId="0"/>
      <p:bldP spid="34" grpId="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11"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2" y="2643200"/>
            <a:ext cx="2571750" cy="2571750"/>
          </a:xfrm>
          <a:prstGeom prst="rect">
            <a:avLst/>
          </a:prstGeom>
          <a:noFill/>
          <a:ln w="9525">
            <a:noFill/>
            <a:miter lim="800000"/>
            <a:headEnd/>
            <a:tailEnd/>
          </a:ln>
        </p:spPr>
      </p:pic>
      <p:pic>
        <p:nvPicPr>
          <p:cNvPr id="14" name="Imagem 4" descr="consulta.bmp"/>
          <p:cNvPicPr>
            <a:picLocks noChangeAspect="1"/>
          </p:cNvPicPr>
          <p:nvPr/>
        </p:nvPicPr>
        <p:blipFill>
          <a:blip r:embed="rId4" cstate="print"/>
          <a:srcRect/>
          <a:stretch>
            <a:fillRect/>
          </a:stretch>
        </p:blipFill>
        <p:spPr bwMode="auto">
          <a:xfrm>
            <a:off x="642910" y="3071828"/>
            <a:ext cx="1714500" cy="1150938"/>
          </a:xfrm>
          <a:prstGeom prst="rect">
            <a:avLst/>
          </a:prstGeom>
          <a:noFill/>
          <a:ln w="9525">
            <a:noFill/>
            <a:miter lim="800000"/>
            <a:headEnd/>
            <a:tailEnd/>
          </a:ln>
        </p:spPr>
      </p:pic>
      <p:pic>
        <p:nvPicPr>
          <p:cNvPr id="15" name="Imagem 24" descr="bd.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345094" y="3453561"/>
            <a:ext cx="1941550" cy="1432016"/>
          </a:xfrm>
          <a:prstGeom prst="rect">
            <a:avLst/>
          </a:prstGeom>
          <a:noFill/>
          <a:ln w="9525">
            <a:noFill/>
            <a:miter lim="800000"/>
            <a:headEnd/>
            <a:tailEnd/>
          </a:ln>
        </p:spPr>
      </p:pic>
      <p:sp>
        <p:nvSpPr>
          <p:cNvPr id="16" name="CaixaDeTexto 15"/>
          <p:cNvSpPr txBox="1"/>
          <p:nvPr/>
        </p:nvSpPr>
        <p:spPr>
          <a:xfrm>
            <a:off x="6929454" y="2857496"/>
            <a:ext cx="1928826" cy="738664"/>
          </a:xfrm>
          <a:prstGeom prst="rect">
            <a:avLst/>
          </a:prstGeom>
          <a:noFill/>
          <a:effectLst/>
        </p:spPr>
        <p:txBody>
          <a:bodyPr wrap="square">
            <a:spAutoFit/>
          </a:bodyPr>
          <a:lstStyle/>
          <a:p>
            <a:pPr>
              <a:defRPr/>
            </a:pPr>
            <a:r>
              <a:rPr lang="pt-BR" sz="2400" cap="all" dirty="0">
                <a:solidFill>
                  <a:schemeClr val="tx2"/>
                </a:solidFill>
                <a:effectLst/>
                <a:latin typeface="+mj-lt"/>
                <a:ea typeface="+mj-ea"/>
                <a:cs typeface="+mj-cs"/>
              </a:rPr>
              <a:t>GENBANK</a:t>
            </a:r>
          </a:p>
          <a:p>
            <a:pPr>
              <a:defRPr/>
            </a:pPr>
            <a:endParaRPr lang="pt-BR" dirty="0">
              <a:solidFill>
                <a:schemeClr val="bg2">
                  <a:lumMod val="10000"/>
                </a:schemeClr>
              </a:solidFill>
              <a:effectLst/>
              <a:latin typeface="Arial" charset="0"/>
              <a:cs typeface="Arial" charset="0"/>
            </a:endParaRPr>
          </a:p>
        </p:txBody>
      </p:sp>
      <p:sp>
        <p:nvSpPr>
          <p:cNvPr id="17" name="CaixaDeTexto 7"/>
          <p:cNvSpPr txBox="1">
            <a:spLocks noChangeArrowheads="1"/>
          </p:cNvSpPr>
          <p:nvPr/>
        </p:nvSpPr>
        <p:spPr bwMode="auto">
          <a:xfrm>
            <a:off x="5357813" y="3929063"/>
            <a:ext cx="2857500" cy="523875"/>
          </a:xfrm>
          <a:prstGeom prst="rect">
            <a:avLst/>
          </a:prstGeom>
          <a:noFill/>
          <a:ln w="9525">
            <a:noFill/>
            <a:miter lim="800000"/>
            <a:headEnd/>
            <a:tailEnd/>
          </a:ln>
        </p:spPr>
        <p:txBody>
          <a:bodyPr>
            <a:spAutoFit/>
          </a:bodyPr>
          <a:lstStyle/>
          <a:p>
            <a:r>
              <a:rPr lang="pt-BR" sz="2800" b="1" dirty="0">
                <a:latin typeface="Arial Black" pitchFamily="34" charset="0"/>
              </a:rPr>
              <a:t>7,5 GB</a:t>
            </a:r>
          </a:p>
        </p:txBody>
      </p:sp>
      <p:pic>
        <p:nvPicPr>
          <p:cNvPr id="13" name="Imagem 24" descr="bd.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00694" y="4143380"/>
            <a:ext cx="1941550" cy="1432016"/>
          </a:xfrm>
          <a:prstGeom prst="rect">
            <a:avLst/>
          </a:prstGeom>
          <a:noFill/>
          <a:ln w="9525">
            <a:noFill/>
            <a:miter lim="800000"/>
            <a:headEnd/>
            <a:tailEnd/>
          </a:ln>
        </p:spPr>
      </p:pic>
      <p:sp>
        <p:nvSpPr>
          <p:cNvPr id="18" name="CaixaDeTexto 17"/>
          <p:cNvSpPr txBox="1"/>
          <p:nvPr/>
        </p:nvSpPr>
        <p:spPr>
          <a:xfrm>
            <a:off x="7215206" y="3571876"/>
            <a:ext cx="1428760" cy="830997"/>
          </a:xfrm>
          <a:prstGeom prst="rect">
            <a:avLst/>
          </a:prstGeom>
          <a:noFill/>
          <a:effectLst/>
        </p:spPr>
        <p:txBody>
          <a:bodyPr wrap="square" rtlCol="0">
            <a:spAutoFit/>
          </a:bodyPr>
          <a:lstStyle/>
          <a:p>
            <a:pPr algn="ctr"/>
            <a:r>
              <a:rPr lang="pt-BR" sz="2400" cap="all" dirty="0" smtClean="0">
                <a:solidFill>
                  <a:schemeClr val="tx2"/>
                </a:solidFill>
                <a:effectLst/>
                <a:latin typeface="+mj-lt"/>
                <a:ea typeface="+mj-ea"/>
                <a:cs typeface="+mj-cs"/>
              </a:rPr>
              <a:t>BANCO </a:t>
            </a:r>
          </a:p>
          <a:p>
            <a:pPr algn="ctr"/>
            <a:r>
              <a:rPr lang="pt-BR" sz="2400" cap="all" dirty="0" smtClean="0">
                <a:solidFill>
                  <a:schemeClr val="tx2"/>
                </a:solidFill>
                <a:effectLst/>
                <a:latin typeface="+mj-lt"/>
                <a:ea typeface="+mj-ea"/>
                <a:cs typeface="+mj-cs"/>
              </a:rPr>
              <a:t>PRIVADO</a:t>
            </a:r>
            <a:endParaRPr lang="pt-BR" sz="2400" cap="all" dirty="0">
              <a:solidFill>
                <a:schemeClr val="tx2"/>
              </a:solidFill>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28" presetClass="emph" presetSubtype="0" fill="hold" grpId="1" nodeType="afterEffect">
                                  <p:stCondLst>
                                    <p:cond delay="0"/>
                                  </p:stCondLst>
                                  <p:iterate type="lt">
                                    <p:tmPct val="10000"/>
                                  </p:iterate>
                                  <p:childTnLst>
                                    <p:animClr clrSpc="rgb" dir="cw">
                                      <p:cBhvr override="childStyle">
                                        <p:cTn id="15" dur="500" fill="hold"/>
                                        <p:tgtEl>
                                          <p:spTgt spid="17"/>
                                        </p:tgtEl>
                                        <p:attrNameLst>
                                          <p:attrName>style.color</p:attrName>
                                        </p:attrNameLst>
                                      </p:cBhvr>
                                      <p:to>
                                        <a:srgbClr val="E80E1E"/>
                                      </p:to>
                                    </p:animClr>
                                    <p:animClr clrSpc="rgb" dir="cw">
                                      <p:cBhvr>
                                        <p:cTn id="16" dur="500" fill="hold"/>
                                        <p:tgtEl>
                                          <p:spTgt spid="17"/>
                                        </p:tgtEl>
                                        <p:attrNameLst>
                                          <p:attrName>fillcolor</p:attrName>
                                        </p:attrNameLst>
                                      </p:cBhvr>
                                      <p:to>
                                        <a:srgbClr val="E80E1E"/>
                                      </p:to>
                                    </p:animClr>
                                    <p:set>
                                      <p:cBhvr>
                                        <p:cTn id="17" dur="500" fill="hold"/>
                                        <p:tgtEl>
                                          <p:spTgt spid="17"/>
                                        </p:tgtEl>
                                        <p:attrNameLst>
                                          <p:attrName>fill.type</p:attrName>
                                        </p:attrNameLst>
                                      </p:cBhvr>
                                      <p:to>
                                        <p:strVal val="solid"/>
                                      </p:to>
                                    </p:set>
                                    <p:anim to="1.5" calcmode="lin" valueType="num">
                                      <p:cBhvr override="childStyle">
                                        <p:cTn id="18" dur="500" fill="hold"/>
                                        <p:tgtEl>
                                          <p:spTgt spid="17"/>
                                        </p:tgtEl>
                                        <p:attrNameLst>
                                          <p:attrName>style.fontSize</p:attrName>
                                        </p:attrNameLst>
                                      </p:cBhvr>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iterate type="lt">
                                    <p:tmAbs val="0"/>
                                  </p:iterate>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 0 L 0 -0.23101 " pathEditMode="relative" ptsTypes="AA">
                                      <p:cBhvr>
                                        <p:cTn id="26" dur="1000" fill="hold"/>
                                        <p:tgtEl>
                                          <p:spTgt spid="1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23101 " pathEditMode="relative" ptsTypes="AA">
                                      <p:cBhvr>
                                        <p:cTn id="28" dur="1000" fill="hold"/>
                                        <p:tgtEl>
                                          <p:spTgt spid="16"/>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7" grpId="2"/>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4357686" y="1500174"/>
            <a:ext cx="4572032" cy="3785652"/>
          </a:xfrm>
          <a:prstGeom prst="rect">
            <a:avLst/>
          </a:prstGeom>
        </p:spPr>
        <p:txBody>
          <a:bodyPr>
            <a:spAutoFit/>
          </a:bodyPr>
          <a:lstStyle/>
          <a:p>
            <a:pPr>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TAACTCGGTTCGAGATCGTAGCTATCGACTGCATGCATCGACTAGCATATAACTCGGTGCATAACTCGGTCCGGATCGATGCATGCATCGATCGATGACTGACTGACTAGCATCGATGCTAGCATGCTAGCTAGCTGATGCATGCATCGATCGATCGATCGATCGACGATCGACGATGCATGCATGCATCGATCATAACTCGGTCGAGCTAGCTAGCAGCAGCATGCACGATACGGCACAAACATCGATCGAGACGGCCACGATCGATCGATCGTGCTGTCGATGTTT</a:t>
            </a:r>
            <a:endPar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pic>
        <p:nvPicPr>
          <p:cNvPr id="11"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346" y="2643200"/>
            <a:ext cx="2571750" cy="2571750"/>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14" name="Imagem 4" descr="consulta.bmp"/>
          <p:cNvPicPr>
            <a:picLocks noChangeAspect="1"/>
          </p:cNvPicPr>
          <p:nvPr/>
        </p:nvPicPr>
        <p:blipFill>
          <a:blip r:embed="rId4" cstate="print"/>
          <a:srcRect/>
          <a:stretch>
            <a:fillRect/>
          </a:stretch>
        </p:blipFill>
        <p:spPr bwMode="auto">
          <a:xfrm>
            <a:off x="642974" y="3071828"/>
            <a:ext cx="1714500" cy="1150938"/>
          </a:xfrm>
          <a:prstGeom prst="rect">
            <a:avLst/>
          </a:prstGeom>
          <a:noFill/>
          <a:ln w="9525">
            <a:noFill/>
            <a:miter lim="800000"/>
            <a:headEnd/>
            <a:tailEnd/>
          </a:ln>
        </p:spPr>
      </p:pic>
      <p:sp>
        <p:nvSpPr>
          <p:cNvPr id="20" name="Retângulo 19"/>
          <p:cNvSpPr/>
          <p:nvPr/>
        </p:nvSpPr>
        <p:spPr>
          <a:xfrm>
            <a:off x="142908" y="3571894"/>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4357686"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2" name="Retângulo 21"/>
          <p:cNvSpPr/>
          <p:nvPr/>
        </p:nvSpPr>
        <p:spPr>
          <a:xfrm>
            <a:off x="4698554" y="392906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0" name="Retângulo 9"/>
          <p:cNvSpPr/>
          <p:nvPr/>
        </p:nvSpPr>
        <p:spPr>
          <a:xfrm>
            <a:off x="981457" y="1928802"/>
            <a:ext cx="1064714" cy="52322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pt-BR" sz="2800" b="1" dirty="0" smtClean="0">
                <a:ln w="10541" cmpd="sng">
                  <a:solidFill>
                    <a:schemeClr val="accent1">
                      <a:shade val="88000"/>
                      <a:satMod val="110000"/>
                    </a:schemeClr>
                  </a:solidFill>
                  <a:prstDash val="solid"/>
                </a:ln>
                <a:solidFill>
                  <a:srgbClr val="00B050"/>
                </a:solidFill>
                <a:effectLst>
                  <a:innerShdw blurRad="63500" dist="50800" dir="18900000">
                    <a:prstClr val="black">
                      <a:alpha val="50000"/>
                    </a:prstClr>
                  </a:innerShdw>
                </a:effectLst>
                <a:latin typeface="Arial" charset="0"/>
                <a:cs typeface="Arial" charset="0"/>
              </a:rPr>
              <a:t>Blast</a:t>
            </a:r>
            <a:endParaRPr lang="pt-BR" sz="2800" b="1" dirty="0">
              <a:ln w="10541" cmpd="sng">
                <a:solidFill>
                  <a:schemeClr val="accent1">
                    <a:shade val="88000"/>
                    <a:satMod val="110000"/>
                  </a:schemeClr>
                </a:solidFill>
                <a:prstDash val="solid"/>
              </a:ln>
              <a:solidFill>
                <a:srgbClr val="00B050"/>
              </a:solidFill>
              <a:effectLst>
                <a:innerShdw blurRad="63500" dist="50800" dir="18900000">
                  <a:prstClr val="black">
                    <a:alpha val="50000"/>
                  </a:prstClr>
                </a:inn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500"/>
                            </p:stCondLst>
                            <p:childTnLst>
                              <p:par>
                                <p:cTn id="23" presetID="0" presetClass="path" presetSubtype="0" accel="50000" decel="50000" fill="hold" nodeType="afterEffect">
                                  <p:stCondLst>
                                    <p:cond delay="0"/>
                                  </p:stCondLst>
                                  <p:childTnLst>
                                    <p:animMotion origin="layout" path="M 0.01024 0.00625 L 0.29097 -0.29352 " pathEditMode="relative" rAng="0" ptsTypes="AA">
                                      <p:cBhvr>
                                        <p:cTn id="24" dur="500" fill="hold"/>
                                        <p:tgtEl>
                                          <p:spTgt spid="20"/>
                                        </p:tgtEl>
                                        <p:attrNameLst>
                                          <p:attrName>ppt_x</p:attrName>
                                          <p:attrName>ppt_y</p:attrName>
                                        </p:attrNameLst>
                                      </p:cBhvr>
                                      <p:rCtr x="140" y="-150"/>
                                    </p:animMotion>
                                  </p:childTnLst>
                                </p:cTn>
                              </p:par>
                            </p:childTnLst>
                          </p:cTn>
                        </p:par>
                        <p:par>
                          <p:cTn id="25" fill="hold">
                            <p:stCondLst>
                              <p:cond delay="1000"/>
                            </p:stCondLst>
                            <p:childTnLst>
                              <p:par>
                                <p:cTn id="26" presetID="63" presetClass="path" presetSubtype="0" accel="50000" decel="50000" fill="hold" nodeType="afterEffect">
                                  <p:stCondLst>
                                    <p:cond delay="0"/>
                                  </p:stCondLst>
                                  <p:childTnLst>
                                    <p:animMotion origin="layout" path="M 0.29096 -0.29353 L 0.6769 -0.29028 " pathEditMode="fixed" rAng="0" ptsTypes="AA">
                                      <p:cBhvr>
                                        <p:cTn id="27" dur="500" fill="hold"/>
                                        <p:tgtEl>
                                          <p:spTgt spid="20"/>
                                        </p:tgtEl>
                                        <p:attrNameLst>
                                          <p:attrName>ppt_x</p:attrName>
                                          <p:attrName>ppt_y</p:attrName>
                                        </p:attrNameLst>
                                      </p:cBhvr>
                                      <p:rCtr x="193" y="2"/>
                                    </p:animMotion>
                                  </p:childTnLst>
                                </p:cTn>
                              </p:par>
                            </p:childTnLst>
                          </p:cTn>
                        </p:par>
                        <p:par>
                          <p:cTn id="28" fill="hold">
                            <p:stCondLst>
                              <p:cond delay="1500"/>
                            </p:stCondLst>
                            <p:childTnLst>
                              <p:par>
                                <p:cTn id="29" presetID="0" presetClass="path" presetSubtype="0" accel="50000" decel="50000" fill="hold" nodeType="afterEffect">
                                  <p:stCondLst>
                                    <p:cond delay="0"/>
                                  </p:stCondLst>
                                  <p:childTnLst>
                                    <p:animMotion origin="layout" path="M 0.68211 -0.28931 L 0.68211 -0.24741 " pathEditMode="fixed" rAng="0" ptsTypes="AA">
                                      <p:cBhvr>
                                        <p:cTn id="30" dur="500" fill="hold"/>
                                        <p:tgtEl>
                                          <p:spTgt spid="20"/>
                                        </p:tgtEl>
                                        <p:attrNameLst>
                                          <p:attrName>ppt_x</p:attrName>
                                          <p:attrName>ppt_y</p:attrName>
                                        </p:attrNameLst>
                                      </p:cBhvr>
                                      <p:rCtr x="0" y="21"/>
                                    </p:animMotion>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0.6821 -0.24741 L 0.50085 -0.24741 " pathEditMode="fixed" rAng="0" ptsTypes="AA">
                                      <p:cBhvr>
                                        <p:cTn id="33" dur="500" fill="hold"/>
                                        <p:tgtEl>
                                          <p:spTgt spid="20"/>
                                        </p:tgtEl>
                                        <p:attrNameLst>
                                          <p:attrName>ppt_x</p:attrName>
                                          <p:attrName>ppt_y</p:attrName>
                                        </p:attrNameLst>
                                      </p:cBhvr>
                                      <p:rCtr x="-91" y="0"/>
                                    </p:animMotion>
                                  </p:childTnLst>
                                </p:cTn>
                              </p:par>
                            </p:childTnLst>
                          </p:cTn>
                        </p:par>
                        <p:par>
                          <p:cTn id="34" fill="hold">
                            <p:stCondLst>
                              <p:cond delay="2500"/>
                            </p:stCondLst>
                            <p:childTnLst>
                              <p:par>
                                <p:cTn id="35" presetID="0" presetClass="path" presetSubtype="0" accel="50000" decel="50000" fill="hold" nodeType="afterEffect">
                                  <p:stCondLst>
                                    <p:cond delay="0"/>
                                  </p:stCondLst>
                                  <p:childTnLst>
                                    <p:animMotion origin="layout" path="M 0.50085 -0.24746 L 0.50085 -0.19491 " pathEditMode="fixed" rAng="0" ptsTypes="AA">
                                      <p:cBhvr>
                                        <p:cTn id="36" dur="500" fill="hold"/>
                                        <p:tgtEl>
                                          <p:spTgt spid="20"/>
                                        </p:tgtEl>
                                        <p:attrNameLst>
                                          <p:attrName>ppt_x</p:attrName>
                                          <p:attrName>ppt_y</p:attrName>
                                        </p:attrNameLst>
                                      </p:cBhvr>
                                      <p:rCtr x="0" y="26"/>
                                    </p:animMotion>
                                  </p:childTnLst>
                                </p:cTn>
                              </p:par>
                              <p:par>
                                <p:cTn id="37" presetID="53"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3000"/>
                            </p:stCondLst>
                            <p:childTnLst>
                              <p:par>
                                <p:cTn id="43" presetID="0" presetClass="path" presetSubtype="0" accel="50000" decel="50000" fill="hold" nodeType="afterEffect">
                                  <p:stCondLst>
                                    <p:cond delay="0"/>
                                  </p:stCondLst>
                                  <p:childTnLst>
                                    <p:animMotion origin="layout" path="M 0.50086 -0.19486 L 0.67412 -0.19486 " pathEditMode="fixed" rAng="0" ptsTypes="AA">
                                      <p:cBhvr>
                                        <p:cTn id="44" dur="500" fill="hold"/>
                                        <p:tgtEl>
                                          <p:spTgt spid="20"/>
                                        </p:tgtEl>
                                        <p:attrNameLst>
                                          <p:attrName>ppt_x</p:attrName>
                                          <p:attrName>ppt_y</p:attrName>
                                        </p:attrNameLst>
                                      </p:cBhvr>
                                      <p:rCtr x="87" y="0"/>
                                    </p:animMotion>
                                  </p:childTnLst>
                                </p:cTn>
                              </p:par>
                              <p:par>
                                <p:cTn id="45" presetID="0" presetClass="path" presetSubtype="0" accel="50000" decel="50000" fill="hold" nodeType="withEffect">
                                  <p:stCondLst>
                                    <p:cond delay="0"/>
                                  </p:stCondLst>
                                  <p:childTnLst>
                                    <p:animMotion origin="layout" path="M 0.67412 -0.19486 L 0.67412 -0.15296 " pathEditMode="fixed" rAng="0" ptsTypes="AA">
                                      <p:cBhvr>
                                        <p:cTn id="46" dur="500" fill="hold"/>
                                        <p:tgtEl>
                                          <p:spTgt spid="20"/>
                                        </p:tgtEl>
                                        <p:attrNameLst>
                                          <p:attrName>ppt_x</p:attrName>
                                          <p:attrName>ppt_y</p:attrName>
                                        </p:attrNameLst>
                                      </p:cBhvr>
                                      <p:rCtr x="0" y="21"/>
                                    </p:animMotion>
                                  </p:childTnLst>
                                </p:cTn>
                              </p:par>
                            </p:childTnLst>
                          </p:cTn>
                        </p:par>
                        <p:par>
                          <p:cTn id="47" fill="hold">
                            <p:stCondLst>
                              <p:cond delay="3500"/>
                            </p:stCondLst>
                            <p:childTnLst>
                              <p:par>
                                <p:cTn id="48" presetID="0" presetClass="path" presetSubtype="0" accel="50000" decel="50000" fill="hold" nodeType="afterEffect">
                                  <p:stCondLst>
                                    <p:cond delay="0"/>
                                  </p:stCondLst>
                                  <p:childTnLst>
                                    <p:animMotion origin="layout" path="M 0.67412 -0.15296 L 0.50085 -0.15296 " pathEditMode="fixed" rAng="0" ptsTypes="AA">
                                      <p:cBhvr>
                                        <p:cTn id="49" dur="500" fill="hold"/>
                                        <p:tgtEl>
                                          <p:spTgt spid="20"/>
                                        </p:tgtEl>
                                        <p:attrNameLst>
                                          <p:attrName>ppt_x</p:attrName>
                                          <p:attrName>ppt_y</p:attrName>
                                        </p:attrNameLst>
                                      </p:cBhvr>
                                      <p:rCtr x="-87" y="0"/>
                                    </p:animMotion>
                                  </p:childTnLst>
                                </p:cTn>
                              </p:par>
                            </p:childTnLst>
                          </p:cTn>
                        </p:par>
                        <p:par>
                          <p:cTn id="50" fill="hold">
                            <p:stCondLst>
                              <p:cond delay="4000"/>
                            </p:stCondLst>
                            <p:childTnLst>
                              <p:par>
                                <p:cTn id="51" presetID="0" presetClass="path" presetSubtype="0" accel="50000" decel="50000" fill="hold" nodeType="afterEffect">
                                  <p:stCondLst>
                                    <p:cond delay="0"/>
                                  </p:stCondLst>
                                  <p:childTnLst>
                                    <p:animMotion origin="layout" path="M 0.50085 -0.15296 L 0.50085 -0.11083 " pathEditMode="fixed" rAng="0" ptsTypes="AA">
                                      <p:cBhvr>
                                        <p:cTn id="52" dur="500" fill="hold"/>
                                        <p:tgtEl>
                                          <p:spTgt spid="20"/>
                                        </p:tgtEl>
                                        <p:attrNameLst>
                                          <p:attrName>ppt_x</p:attrName>
                                          <p:attrName>ppt_y</p:attrName>
                                        </p:attrNameLst>
                                      </p:cBhvr>
                                      <p:rCtr x="0" y="21"/>
                                    </p:animMotion>
                                  </p:childTnLst>
                                </p:cTn>
                              </p:par>
                            </p:childTnLst>
                          </p:cTn>
                        </p:par>
                        <p:par>
                          <p:cTn id="53" fill="hold">
                            <p:stCondLst>
                              <p:cond delay="4500"/>
                            </p:stCondLst>
                            <p:childTnLst>
                              <p:par>
                                <p:cTn id="54" presetID="0" presetClass="path" presetSubtype="0" accel="50000" decel="50000" fill="hold" nodeType="afterEffect">
                                  <p:stCondLst>
                                    <p:cond delay="0"/>
                                  </p:stCondLst>
                                  <p:childTnLst>
                                    <p:animMotion origin="layout" path="M 0.50086 -0.11084 L 0.67412 -0.11084 " pathEditMode="fixed" rAng="0" ptsTypes="AA">
                                      <p:cBhvr>
                                        <p:cTn id="55" dur="500" fill="hold"/>
                                        <p:tgtEl>
                                          <p:spTgt spid="20"/>
                                        </p:tgtEl>
                                        <p:attrNameLst>
                                          <p:attrName>ppt_x</p:attrName>
                                          <p:attrName>ppt_y</p:attrName>
                                        </p:attrNameLst>
                                      </p:cBhvr>
                                      <p:rCtr x="87" y="0"/>
                                    </p:animMotion>
                                  </p:childTnLst>
                                </p:cTn>
                              </p:par>
                            </p:childTnLst>
                          </p:cTn>
                        </p:par>
                        <p:par>
                          <p:cTn id="56" fill="hold">
                            <p:stCondLst>
                              <p:cond delay="5000"/>
                            </p:stCondLst>
                            <p:childTnLst>
                              <p:par>
                                <p:cTn id="57" presetID="0" presetClass="path" presetSubtype="0" accel="50000" decel="50000" fill="hold" nodeType="afterEffect">
                                  <p:stCondLst>
                                    <p:cond delay="0"/>
                                  </p:stCondLst>
                                  <p:childTnLst>
                                    <p:animMotion origin="layout" path="M 0.67412 -0.11083 L 0.67412 -0.06893 " pathEditMode="fixed" rAng="0" ptsTypes="AA">
                                      <p:cBhvr>
                                        <p:cTn id="58" dur="500" fill="hold"/>
                                        <p:tgtEl>
                                          <p:spTgt spid="20"/>
                                        </p:tgtEl>
                                        <p:attrNameLst>
                                          <p:attrName>ppt_x</p:attrName>
                                          <p:attrName>ppt_y</p:attrName>
                                        </p:attrNameLst>
                                      </p:cBhvr>
                                      <p:rCtr x="0" y="21"/>
                                    </p:animMotion>
                                  </p:childTnLst>
                                </p:cTn>
                              </p:par>
                            </p:childTnLst>
                          </p:cTn>
                        </p:par>
                        <p:par>
                          <p:cTn id="59" fill="hold">
                            <p:stCondLst>
                              <p:cond delay="5500"/>
                            </p:stCondLst>
                            <p:childTnLst>
                              <p:par>
                                <p:cTn id="60" presetID="0" presetClass="path" presetSubtype="0" accel="50000" decel="50000" fill="hold" nodeType="afterEffect">
                                  <p:stCondLst>
                                    <p:cond delay="0"/>
                                  </p:stCondLst>
                                  <p:childTnLst>
                                    <p:animMotion origin="layout" path="M 0.67412 -0.06893 L 0.50085 -0.06893 " pathEditMode="fixed" rAng="0" ptsTypes="AA">
                                      <p:cBhvr>
                                        <p:cTn id="61" dur="500" fill="hold"/>
                                        <p:tgtEl>
                                          <p:spTgt spid="20"/>
                                        </p:tgtEl>
                                        <p:attrNameLst>
                                          <p:attrName>ppt_x</p:attrName>
                                          <p:attrName>ppt_y</p:attrName>
                                        </p:attrNameLst>
                                      </p:cBhvr>
                                      <p:rCtr x="-87" y="0"/>
                                    </p:animMotion>
                                  </p:childTnLst>
                                </p:cTn>
                              </p:par>
                            </p:childTnLst>
                          </p:cTn>
                        </p:par>
                        <p:par>
                          <p:cTn id="62" fill="hold">
                            <p:stCondLst>
                              <p:cond delay="6000"/>
                            </p:stCondLst>
                            <p:childTnLst>
                              <p:par>
                                <p:cTn id="63" presetID="0" presetClass="path" presetSubtype="0" accel="50000" decel="50000" fill="hold" nodeType="afterEffect">
                                  <p:stCondLst>
                                    <p:cond delay="0"/>
                                  </p:stCondLst>
                                  <p:childTnLst>
                                    <p:animMotion origin="layout" path="M 0.50085 -0.06894 L 0.50085 -0.02681 " pathEditMode="fixed" rAng="0" ptsTypes="AA">
                                      <p:cBhvr>
                                        <p:cTn id="64" dur="500" fill="hold"/>
                                        <p:tgtEl>
                                          <p:spTgt spid="20"/>
                                        </p:tgtEl>
                                        <p:attrNameLst>
                                          <p:attrName>ppt_x</p:attrName>
                                          <p:attrName>ppt_y</p:attrName>
                                        </p:attrNameLst>
                                      </p:cBhvr>
                                      <p:rCtr x="0" y="21"/>
                                    </p:animMotion>
                                  </p:childTnLst>
                                </p:cTn>
                              </p:par>
                            </p:childTnLst>
                          </p:cTn>
                        </p:par>
                        <p:par>
                          <p:cTn id="65" fill="hold">
                            <p:stCondLst>
                              <p:cond delay="6500"/>
                            </p:stCondLst>
                            <p:childTnLst>
                              <p:par>
                                <p:cTn id="66" presetID="0" presetClass="path" presetSubtype="0" accel="50000" decel="50000" fill="hold" nodeType="afterEffect">
                                  <p:stCondLst>
                                    <p:cond delay="0"/>
                                  </p:stCondLst>
                                  <p:childTnLst>
                                    <p:animMotion origin="layout" path="M 0.50085 -0.0268 L 0.67412 -0.0268 " pathEditMode="fixed" rAng="0" ptsTypes="AA">
                                      <p:cBhvr>
                                        <p:cTn id="67" dur="500" fill="hold"/>
                                        <p:tgtEl>
                                          <p:spTgt spid="20"/>
                                        </p:tgtEl>
                                        <p:attrNameLst>
                                          <p:attrName>ppt_x</p:attrName>
                                          <p:attrName>ppt_y</p:attrName>
                                        </p:attrNameLst>
                                      </p:cBhvr>
                                      <p:rCtr x="87" y="0"/>
                                    </p:animMotion>
                                  </p:childTnLst>
                                </p:cTn>
                              </p:par>
                            </p:childTnLst>
                          </p:cTn>
                        </p:par>
                        <p:par>
                          <p:cTn id="68" fill="hold">
                            <p:stCondLst>
                              <p:cond delay="7000"/>
                            </p:stCondLst>
                            <p:childTnLst>
                              <p:par>
                                <p:cTn id="69" presetID="0" presetClass="path" presetSubtype="0" accel="50000" decel="50000" fill="hold" nodeType="afterEffect">
                                  <p:stCondLst>
                                    <p:cond delay="0"/>
                                  </p:stCondLst>
                                  <p:childTnLst>
                                    <p:animMotion origin="layout" path="M 0.67412 -0.02681 L 0.67412 0.01509 " pathEditMode="fixed" rAng="0" ptsTypes="AA">
                                      <p:cBhvr>
                                        <p:cTn id="70" dur="500" fill="hold"/>
                                        <p:tgtEl>
                                          <p:spTgt spid="20"/>
                                        </p:tgtEl>
                                        <p:attrNameLst>
                                          <p:attrName>ppt_x</p:attrName>
                                          <p:attrName>ppt_y</p:attrName>
                                        </p:attrNameLst>
                                      </p:cBhvr>
                                      <p:rCtr x="0" y="21"/>
                                    </p:animMotion>
                                  </p:childTnLst>
                                </p:cTn>
                              </p:par>
                            </p:childTnLst>
                          </p:cTn>
                        </p:par>
                        <p:par>
                          <p:cTn id="71" fill="hold">
                            <p:stCondLst>
                              <p:cond delay="7500"/>
                            </p:stCondLst>
                            <p:childTnLst>
                              <p:par>
                                <p:cTn id="72" presetID="0" presetClass="path" presetSubtype="0" accel="50000" decel="50000" fill="hold" nodeType="afterEffect">
                                  <p:stCondLst>
                                    <p:cond delay="0"/>
                                  </p:stCondLst>
                                  <p:childTnLst>
                                    <p:animMotion origin="layout" path="M 0.67412 0.01509 L 0.50086 0.01509 " pathEditMode="fixed" rAng="0" ptsTypes="AA">
                                      <p:cBhvr>
                                        <p:cTn id="73" dur="500" fill="hold"/>
                                        <p:tgtEl>
                                          <p:spTgt spid="20"/>
                                        </p:tgtEl>
                                        <p:attrNameLst>
                                          <p:attrName>ppt_x</p:attrName>
                                          <p:attrName>ppt_y</p:attrName>
                                        </p:attrNameLst>
                                      </p:cBhvr>
                                      <p:rCtr x="-87" y="0"/>
                                    </p:animMotion>
                                  </p:childTnLst>
                                </p:cTn>
                              </p:par>
                            </p:childTnLst>
                          </p:cTn>
                        </p:par>
                        <p:par>
                          <p:cTn id="74" fill="hold">
                            <p:stCondLst>
                              <p:cond delay="8000"/>
                            </p:stCondLst>
                            <p:childTnLst>
                              <p:par>
                                <p:cTn id="75" presetID="0" presetClass="path" presetSubtype="0" accel="50000" decel="50000" fill="hold" nodeType="afterEffect">
                                  <p:stCondLst>
                                    <p:cond delay="0"/>
                                  </p:stCondLst>
                                  <p:childTnLst>
                                    <p:animMotion origin="layout" path="M 0.50085 0.0151 L 0.50085 0.05723 " pathEditMode="fixed" rAng="0" ptsTypes="AA">
                                      <p:cBhvr>
                                        <p:cTn id="76" dur="500" fill="hold"/>
                                        <p:tgtEl>
                                          <p:spTgt spid="20"/>
                                        </p:tgtEl>
                                        <p:attrNameLst>
                                          <p:attrName>ppt_x</p:attrName>
                                          <p:attrName>ppt_y</p:attrName>
                                        </p:attrNameLst>
                                      </p:cBhvr>
                                      <p:rCtr x="0" y="21"/>
                                    </p:animMotion>
                                  </p:childTnLst>
                                </p:cTn>
                              </p:par>
                            </p:childTnLst>
                          </p:cTn>
                        </p:par>
                        <p:par>
                          <p:cTn id="77" fill="hold">
                            <p:stCondLst>
                              <p:cond delay="8500"/>
                            </p:stCondLst>
                            <p:childTnLst>
                              <p:par>
                                <p:cTn id="78" presetID="0" presetClass="path" presetSubtype="0" accel="50000" decel="50000" fill="hold" nodeType="afterEffect">
                                  <p:stCondLst>
                                    <p:cond delay="0"/>
                                  </p:stCondLst>
                                  <p:childTnLst>
                                    <p:animMotion origin="layout" path="M 0.50085 0.05722 L 0.67412 0.05722 " pathEditMode="fixed" rAng="0" ptsTypes="AA">
                                      <p:cBhvr>
                                        <p:cTn id="79" dur="500" fill="hold"/>
                                        <p:tgtEl>
                                          <p:spTgt spid="20"/>
                                        </p:tgtEl>
                                        <p:attrNameLst>
                                          <p:attrName>ppt_x</p:attrName>
                                          <p:attrName>ppt_y</p:attrName>
                                        </p:attrNameLst>
                                      </p:cBhvr>
                                      <p:rCtr x="87" y="0"/>
                                    </p:animMotion>
                                  </p:childTnLst>
                                </p:cTn>
                              </p:par>
                              <p:par>
                                <p:cTn id="80" presetID="53"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childTnLst>
                          </p:cTn>
                        </p:par>
                        <p:par>
                          <p:cTn id="85" fill="hold">
                            <p:stCondLst>
                              <p:cond delay="9000"/>
                            </p:stCondLst>
                            <p:childTnLst>
                              <p:par>
                                <p:cTn id="86" presetID="0" presetClass="path" presetSubtype="0" accel="50000" decel="50000" fill="hold" nodeType="afterEffect">
                                  <p:stCondLst>
                                    <p:cond delay="0"/>
                                  </p:stCondLst>
                                  <p:childTnLst>
                                    <p:animMotion origin="layout" path="M 0.67412 0.05722 L 0.67412 0.09912 " pathEditMode="fixed" rAng="0" ptsTypes="AA">
                                      <p:cBhvr>
                                        <p:cTn id="87" dur="500" fill="hold"/>
                                        <p:tgtEl>
                                          <p:spTgt spid="20"/>
                                        </p:tgtEl>
                                        <p:attrNameLst>
                                          <p:attrName>ppt_x</p:attrName>
                                          <p:attrName>ppt_y</p:attrName>
                                        </p:attrNameLst>
                                      </p:cBhvr>
                                      <p:rCtr x="0" y="21"/>
                                    </p:animMotion>
                                  </p:childTnLst>
                                </p:cTn>
                              </p:par>
                            </p:childTnLst>
                          </p:cTn>
                        </p:par>
                        <p:par>
                          <p:cTn id="88" fill="hold">
                            <p:stCondLst>
                              <p:cond delay="9500"/>
                            </p:stCondLst>
                            <p:childTnLst>
                              <p:par>
                                <p:cTn id="89" presetID="0" presetClass="path" presetSubtype="0" accel="50000" decel="50000" fill="hold" nodeType="afterEffect">
                                  <p:stCondLst>
                                    <p:cond delay="0"/>
                                  </p:stCondLst>
                                  <p:childTnLst>
                                    <p:animMotion origin="layout" path="M 0.67412 0.09912 L 0.50086 0.09912 " pathEditMode="fixed" rAng="0" ptsTypes="AA">
                                      <p:cBhvr>
                                        <p:cTn id="90" dur="500" fill="hold"/>
                                        <p:tgtEl>
                                          <p:spTgt spid="20"/>
                                        </p:tgtEl>
                                        <p:attrNameLst>
                                          <p:attrName>ppt_x</p:attrName>
                                          <p:attrName>ppt_y</p:attrName>
                                        </p:attrNameLst>
                                      </p:cBhvr>
                                      <p:rCtr x="-87" y="0"/>
                                    </p:animMotion>
                                  </p:childTnLst>
                                </p:cTn>
                              </p:par>
                            </p:childTnLst>
                          </p:cTn>
                        </p:par>
                        <p:par>
                          <p:cTn id="91" fill="hold">
                            <p:stCondLst>
                              <p:cond delay="10000"/>
                            </p:stCondLst>
                            <p:childTnLst>
                              <p:par>
                                <p:cTn id="92" presetID="0" presetClass="path" presetSubtype="0" accel="50000" decel="50000" fill="hold" nodeType="afterEffect">
                                  <p:stCondLst>
                                    <p:cond delay="0"/>
                                  </p:stCondLst>
                                  <p:childTnLst>
                                    <p:animMotion origin="layout" path="M 0.50085 0.09912 L 0.50085 0.14125 " pathEditMode="fixed" rAng="0" ptsTypes="AA">
                                      <p:cBhvr>
                                        <p:cTn id="93" dur="500" fill="hold"/>
                                        <p:tgtEl>
                                          <p:spTgt spid="20"/>
                                        </p:tgtEl>
                                        <p:attrNameLst>
                                          <p:attrName>ppt_x</p:attrName>
                                          <p:attrName>ppt_y</p:attrName>
                                        </p:attrNameLst>
                                      </p:cBhvr>
                                      <p:rCtr x="0" y="21"/>
                                    </p:animMotion>
                                  </p:childTnLst>
                                </p:cTn>
                              </p:par>
                            </p:childTnLst>
                          </p:cTn>
                        </p:par>
                        <p:par>
                          <p:cTn id="94" fill="hold">
                            <p:stCondLst>
                              <p:cond delay="10500"/>
                            </p:stCondLst>
                            <p:childTnLst>
                              <p:par>
                                <p:cTn id="95" presetID="0" presetClass="path" presetSubtype="0" accel="50000" decel="50000" fill="hold" nodeType="afterEffect">
                                  <p:stCondLst>
                                    <p:cond delay="0"/>
                                  </p:stCondLst>
                                  <p:childTnLst>
                                    <p:animMotion origin="layout" path="M 0.50085 0.14125 L 0.67412 0.14125 " pathEditMode="fixed" rAng="0" ptsTypes="AA">
                                      <p:cBhvr>
                                        <p:cTn id="96" dur="500" fill="hold"/>
                                        <p:tgtEl>
                                          <p:spTgt spid="20"/>
                                        </p:tgtEl>
                                        <p:attrNameLst>
                                          <p:attrName>ppt_x</p:attrName>
                                          <p:attrName>ppt_y</p:attrName>
                                        </p:attrNameLst>
                                      </p:cBhvr>
                                      <p:rCtr x="87" y="0"/>
                                    </p:animMotion>
                                  </p:childTnLst>
                                </p:cTn>
                              </p:par>
                            </p:childTnLst>
                          </p:cTn>
                        </p:par>
                        <p:par>
                          <p:cTn id="97" fill="hold">
                            <p:stCondLst>
                              <p:cond delay="11000"/>
                            </p:stCondLst>
                            <p:childTnLst>
                              <p:par>
                                <p:cTn id="98" presetID="0" presetClass="path" presetSubtype="0" accel="50000" decel="50000" fill="hold" nodeType="afterEffect">
                                  <p:stCondLst>
                                    <p:cond delay="0"/>
                                  </p:stCondLst>
                                  <p:childTnLst>
                                    <p:animMotion origin="layout" path="M 0.67412 0.14125 L 0.67412 0.18639 " pathEditMode="fixed" rAng="0" ptsTypes="AA">
                                      <p:cBhvr>
                                        <p:cTn id="99" dur="500" fill="hold"/>
                                        <p:tgtEl>
                                          <p:spTgt spid="20"/>
                                        </p:tgtEl>
                                        <p:attrNameLst>
                                          <p:attrName>ppt_x</p:attrName>
                                          <p:attrName>ppt_y</p:attrName>
                                        </p:attrNameLst>
                                      </p:cBhvr>
                                      <p:rCtr x="0" y="22"/>
                                    </p:animMotion>
                                  </p:childTnLst>
                                </p:cTn>
                              </p:par>
                            </p:childTnLst>
                          </p:cTn>
                        </p:par>
                        <p:par>
                          <p:cTn id="100" fill="hold">
                            <p:stCondLst>
                              <p:cond delay="11500"/>
                            </p:stCondLst>
                            <p:childTnLst>
                              <p:par>
                                <p:cTn id="101" presetID="0" presetClass="path" presetSubtype="0" accel="50000" decel="50000" fill="hold" nodeType="afterEffect">
                                  <p:stCondLst>
                                    <p:cond delay="0"/>
                                  </p:stCondLst>
                                  <p:childTnLst>
                                    <p:animMotion origin="layout" path="M 0.67412 0.18639 L 0.50085 0.18639 " pathEditMode="fixed" rAng="0" ptsTypes="AA">
                                      <p:cBhvr>
                                        <p:cTn id="102" dur="500" fill="hold"/>
                                        <p:tgtEl>
                                          <p:spTgt spid="20"/>
                                        </p:tgtEl>
                                        <p:attrNameLst>
                                          <p:attrName>ppt_x</p:attrName>
                                          <p:attrName>ppt_y</p:attrName>
                                        </p:attrNameLst>
                                      </p:cBhvr>
                                      <p:rCtr x="-87" y="0"/>
                                    </p:animMotion>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par>
                                <p:cTn id="108" presetID="53" presetClass="exit" presetSubtype="0" fill="hold" nodeType="withEffect">
                                  <p:stCondLst>
                                    <p:cond delay="0"/>
                                  </p:stCondLst>
                                  <p:childTnLst>
                                    <p:anim calcmode="lin" valueType="num">
                                      <p:cBhvr>
                                        <p:cTn id="109" dur="500"/>
                                        <p:tgtEl>
                                          <p:spTgt spid="19"/>
                                        </p:tgtEl>
                                        <p:attrNameLst>
                                          <p:attrName>ppt_w</p:attrName>
                                        </p:attrNameLst>
                                      </p:cBhvr>
                                      <p:tavLst>
                                        <p:tav tm="0">
                                          <p:val>
                                            <p:strVal val="ppt_w"/>
                                          </p:val>
                                        </p:tav>
                                        <p:tav tm="100000">
                                          <p:val>
                                            <p:fltVal val="0"/>
                                          </p:val>
                                        </p:tav>
                                      </p:tavLst>
                                    </p:anim>
                                    <p:anim calcmode="lin" valueType="num">
                                      <p:cBhvr>
                                        <p:cTn id="110" dur="500"/>
                                        <p:tgtEl>
                                          <p:spTgt spid="19"/>
                                        </p:tgtEl>
                                        <p:attrNameLst>
                                          <p:attrName>ppt_h</p:attrName>
                                        </p:attrNameLst>
                                      </p:cBhvr>
                                      <p:tavLst>
                                        <p:tav tm="0">
                                          <p:val>
                                            <p:strVal val="ppt_h"/>
                                          </p:val>
                                        </p:tav>
                                        <p:tav tm="100000">
                                          <p:val>
                                            <p:fltVal val="0"/>
                                          </p:val>
                                        </p:tav>
                                      </p:tavLst>
                                    </p:anim>
                                    <p:animEffect transition="out" filter="fade">
                                      <p:cBhvr>
                                        <p:cTn id="111" dur="500"/>
                                        <p:tgtEl>
                                          <p:spTgt spid="19"/>
                                        </p:tgtEl>
                                      </p:cBhvr>
                                    </p:animEffect>
                                    <p:set>
                                      <p:cBhvr>
                                        <p:cTn id="112" dur="1" fill="hold">
                                          <p:stCondLst>
                                            <p:cond delay="499"/>
                                          </p:stCondLst>
                                        </p:cTn>
                                        <p:tgtEl>
                                          <p:spTgt spid="1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3"/>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2" grpId="0"/>
      <p:bldP spid="22"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14285" y="2643185"/>
            <a:ext cx="2571750" cy="2571750"/>
          </a:xfrm>
          <a:prstGeom prst="rect">
            <a:avLst/>
          </a:prstGeom>
          <a:noFill/>
          <a:ln w="9525">
            <a:noFill/>
            <a:miter lim="800000"/>
            <a:headEnd/>
            <a:tailEnd/>
          </a:ln>
        </p:spPr>
      </p:pic>
      <p:pic>
        <p:nvPicPr>
          <p:cNvPr id="24" name="Imagem 4" descr="consulta.bmp"/>
          <p:cNvPicPr>
            <a:picLocks noChangeAspect="1"/>
          </p:cNvPicPr>
          <p:nvPr/>
        </p:nvPicPr>
        <p:blipFill>
          <a:blip r:embed="rId4" cstate="print"/>
          <a:srcRect/>
          <a:stretch>
            <a:fillRect/>
          </a:stretch>
        </p:blipFill>
        <p:spPr bwMode="auto">
          <a:xfrm>
            <a:off x="642910" y="3071810"/>
            <a:ext cx="1714500" cy="1150938"/>
          </a:xfrm>
          <a:prstGeom prst="rect">
            <a:avLst/>
          </a:prstGeom>
          <a:noFill/>
          <a:ln w="9525">
            <a:noFill/>
            <a:miter lim="800000"/>
            <a:headEnd/>
            <a:tailEnd/>
          </a:ln>
        </p:spPr>
      </p:pic>
      <p:sp>
        <p:nvSpPr>
          <p:cNvPr id="19" name="Retângulo 18"/>
          <p:cNvSpPr/>
          <p:nvPr/>
        </p:nvSpPr>
        <p:spPr>
          <a:xfrm>
            <a:off x="4357686" y="1500174"/>
            <a:ext cx="4572032" cy="3785652"/>
          </a:xfrm>
          <a:prstGeom prst="rect">
            <a:avLst/>
          </a:prstGeom>
        </p:spPr>
        <p:txBody>
          <a:bodyPr>
            <a:spAutoFit/>
          </a:bodyPr>
          <a:lstStyle/>
          <a:p>
            <a:pPr>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TAACTCGGTTCGAGATCGTAGCTATCGACTGCATGCATCGACTAGCATATAACTCGGTGCATAACTCGGTCCGGATCGATGCATGCATCGATCGATGACTGACTGACTAGCATCGATGCTAGCATGCTAGCTAGCTGATGCATGCATCGATCGATCGATCGATCGACGATCGACGATGCATGCATGCATCGATCATAACTCGGTCGAGCTAGCTAGCAGCAGCATGCACGATACGGCACAAACATCGATCGAGACGGCCACGATCGATCGATCGTGCTGTCGATGTTT</a:t>
            </a:r>
            <a:endPar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2" name="Retângulo 11"/>
          <p:cNvSpPr/>
          <p:nvPr/>
        </p:nvSpPr>
        <p:spPr>
          <a:xfrm>
            <a:off x="4500562" y="1500174"/>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 name="Título 1"/>
          <p:cNvSpPr>
            <a:spLocks noGrp="1"/>
          </p:cNvSpPr>
          <p:nvPr>
            <p:ph type="title"/>
          </p:nvPr>
        </p:nvSpPr>
        <p:spPr/>
        <p:txBody>
          <a:bodyPr/>
          <a:lstStyle/>
          <a:p>
            <a:pPr>
              <a:defRPr/>
            </a:pPr>
            <a:r>
              <a:rPr lang="pt-BR" dirty="0" smtClean="0"/>
              <a:t>Cenário atual</a:t>
            </a:r>
            <a:endParaRPr lang="pt-BR" dirty="0"/>
          </a:p>
        </p:txBody>
      </p:sp>
      <p:sp>
        <p:nvSpPr>
          <p:cNvPr id="20" name="Retângulo 19"/>
          <p:cNvSpPr/>
          <p:nvPr/>
        </p:nvSpPr>
        <p:spPr>
          <a:xfrm>
            <a:off x="142844" y="3500438"/>
            <a:ext cx="2714580" cy="36933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cs typeface="Arial" charset="0"/>
              </a:rPr>
              <a:t>ATAACtCGGT</a:t>
            </a:r>
          </a:p>
        </p:txBody>
      </p:sp>
      <p:sp>
        <p:nvSpPr>
          <p:cNvPr id="13" name="Retângulo 12"/>
          <p:cNvSpPr/>
          <p:nvPr/>
        </p:nvSpPr>
        <p:spPr>
          <a:xfrm>
            <a:off x="4357686"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8" name="Retângulo 17"/>
          <p:cNvSpPr/>
          <p:nvPr/>
        </p:nvSpPr>
        <p:spPr>
          <a:xfrm>
            <a:off x="6484504" y="210019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22" name="Retângulo 21"/>
          <p:cNvSpPr/>
          <p:nvPr/>
        </p:nvSpPr>
        <p:spPr>
          <a:xfrm>
            <a:off x="4714876" y="3929066"/>
            <a:ext cx="1945148" cy="400110"/>
          </a:xfrm>
          <a:prstGeom prst="rect">
            <a:avLst/>
          </a:prstGeom>
        </p:spPr>
        <p:txBody>
          <a:bodyPr wrap="none">
            <a:spAutoFit/>
          </a:bodyPr>
          <a:lstStyle/>
          <a:p>
            <a:pPr algn="ctr">
              <a:defRPr/>
            </a:pPr>
            <a:r>
              <a:rPr lang="pt-BR" sz="2000" b="1" dirty="0" smtClean="0">
                <a:ln w="10541" cmpd="sng">
                  <a:solidFill>
                    <a:schemeClr val="accent1">
                      <a:shade val="88000"/>
                      <a:satMod val="110000"/>
                    </a:schemeClr>
                  </a:solidFill>
                  <a:prstDash val="solid"/>
                </a:ln>
                <a:solidFill>
                  <a:srgbClr val="FF0000"/>
                </a:solidFill>
                <a:latin typeface="Arial" charset="0"/>
                <a:cs typeface="Arial" charset="0"/>
              </a:rPr>
              <a:t>ATAACTCGGT</a:t>
            </a:r>
          </a:p>
        </p:txBody>
      </p:sp>
      <p:sp>
        <p:nvSpPr>
          <p:cNvPr id="15" name="Retângulo 14"/>
          <p:cNvSpPr/>
          <p:nvPr/>
        </p:nvSpPr>
        <p:spPr>
          <a:xfrm>
            <a:off x="415299" y="1928802"/>
            <a:ext cx="3026277" cy="523220"/>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pt-BR" sz="2800" b="1" dirty="0" smtClean="0">
                <a:ln w="10541" cmpd="sng">
                  <a:solidFill>
                    <a:schemeClr val="accent1">
                      <a:shade val="88000"/>
                      <a:satMod val="110000"/>
                    </a:schemeClr>
                  </a:solidFill>
                  <a:prstDash val="solid"/>
                </a:ln>
                <a:solidFill>
                  <a:srgbClr val="00B050"/>
                </a:solidFill>
                <a:effectLst>
                  <a:innerShdw blurRad="63500" dist="50800" dir="18900000">
                    <a:prstClr val="black">
                      <a:alpha val="50000"/>
                    </a:prstClr>
                  </a:innerShdw>
                </a:effectLst>
                <a:latin typeface="Arial" charset="0"/>
                <a:cs typeface="Arial" charset="0"/>
              </a:rPr>
              <a:t>Smith-Waterman</a:t>
            </a:r>
          </a:p>
        </p:txBody>
      </p:sp>
      <p:sp>
        <p:nvSpPr>
          <p:cNvPr id="14" name="Retângulo 1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6" name="CaixaDeTexto 15"/>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7" name="Imagem 16"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643182"/>
            <a:ext cx="1712824" cy="2071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000"/>
                            </p:stCondLst>
                            <p:childTnLst>
                              <p:par>
                                <p:cTn id="22" presetID="0" presetClass="path" presetSubtype="0" accel="50000" decel="50000" fill="hold" nodeType="afterEffect">
                                  <p:stCondLst>
                                    <p:cond delay="0"/>
                                  </p:stCondLst>
                                  <p:childTnLst>
                                    <p:animMotion origin="layout" path="M -2.5E-6 1.48148E-6 L 0.25712 -0.28935 " pathEditMode="relative" rAng="0" ptsTypes="AA">
                                      <p:cBhvr>
                                        <p:cTn id="23" dur="2000" fill="hold"/>
                                        <p:tgtEl>
                                          <p:spTgt spid="20"/>
                                        </p:tgtEl>
                                        <p:attrNameLst>
                                          <p:attrName>ppt_x</p:attrName>
                                          <p:attrName>ppt_y</p:attrName>
                                        </p:attrNameLst>
                                      </p:cBhvr>
                                      <p:rCtr x="128" y="-145"/>
                                    </p:animMotion>
                                  </p:childTnLst>
                                </p:cTn>
                              </p:par>
                            </p:childTnLst>
                          </p:cTn>
                        </p:par>
                        <p:par>
                          <p:cTn id="24" fill="hold">
                            <p:stCondLst>
                              <p:cond delay="3000"/>
                            </p:stCondLst>
                            <p:childTnLst>
                              <p:par>
                                <p:cTn id="25" presetID="63" presetClass="path" presetSubtype="0" accel="50000" decel="50000" fill="hold" grpId="0" nodeType="afterEffect">
                                  <p:stCondLst>
                                    <p:cond delay="0"/>
                                  </p:stCondLst>
                                  <p:childTnLst>
                                    <p:animMotion origin="layout" path="M 0.25712 -0.28935 L 0.64306 -0.28935 " pathEditMode="relative" rAng="0" ptsTypes="AA">
                                      <p:cBhvr>
                                        <p:cTn id="26" dur="1000" fill="hold"/>
                                        <p:tgtEl>
                                          <p:spTgt spid="20"/>
                                        </p:tgtEl>
                                        <p:attrNameLst>
                                          <p:attrName>ppt_x</p:attrName>
                                          <p:attrName>ppt_y</p:attrName>
                                        </p:attrNameLst>
                                      </p:cBhvr>
                                      <p:rCtr x="193" y="0"/>
                                    </p:animMotion>
                                  </p:childTnLst>
                                </p:cTn>
                              </p:par>
                              <p:par>
                                <p:cTn id="27" presetID="53" presetClass="entr" presetSubtype="0" fill="hold"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p:cTn id="2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2">
                                            <p:txEl>
                                              <p:pRg st="0" end="0"/>
                                            </p:txEl>
                                          </p:spTgt>
                                        </p:tgtEl>
                                      </p:cBhvr>
                                    </p:animEffect>
                                  </p:childTnLst>
                                </p:cTn>
                              </p:par>
                            </p:childTnLst>
                          </p:cTn>
                        </p:par>
                        <p:par>
                          <p:cTn id="32" fill="hold">
                            <p:stCondLst>
                              <p:cond delay="4000"/>
                            </p:stCondLst>
                            <p:childTnLst>
                              <p:par>
                                <p:cTn id="33" presetID="0" presetClass="path" presetSubtype="0" accel="50000" decel="50000" fill="hold" nodeType="afterEffect">
                                  <p:stCondLst>
                                    <p:cond delay="0"/>
                                  </p:stCondLst>
                                  <p:childTnLst>
                                    <p:animMotion origin="layout" path="M 0.64307 -0.27889 L 0.64307 -0.23699 " pathEditMode="fixed" rAng="0" ptsTypes="AA">
                                      <p:cBhvr>
                                        <p:cTn id="34" dur="600" fill="hold"/>
                                        <p:tgtEl>
                                          <p:spTgt spid="20"/>
                                        </p:tgtEl>
                                        <p:attrNameLst>
                                          <p:attrName>ppt_x</p:attrName>
                                          <p:attrName>ppt_y</p:attrName>
                                        </p:attrNameLst>
                                      </p:cBhvr>
                                      <p:rCtr x="0" y="21"/>
                                    </p:animMotion>
                                  </p:childTnLst>
                                </p:cTn>
                              </p:par>
                            </p:childTnLst>
                          </p:cTn>
                        </p:par>
                        <p:par>
                          <p:cTn id="35" fill="hold">
                            <p:stCondLst>
                              <p:cond delay="4600"/>
                            </p:stCondLst>
                            <p:childTnLst>
                              <p:par>
                                <p:cTn id="36" presetID="0" presetClass="path" presetSubtype="0" accel="50000" decel="50000" fill="hold" nodeType="afterEffect">
                                  <p:stCondLst>
                                    <p:cond delay="100"/>
                                  </p:stCondLst>
                                  <p:childTnLst>
                                    <p:animMotion origin="layout" path="M 0.64306 -0.23699 L 0.46181 -0.23699 " pathEditMode="fixed" rAng="0" ptsTypes="AA">
                                      <p:cBhvr>
                                        <p:cTn id="37" dur="500" fill="hold"/>
                                        <p:tgtEl>
                                          <p:spTgt spid="20"/>
                                        </p:tgtEl>
                                        <p:attrNameLst>
                                          <p:attrName>ppt_x</p:attrName>
                                          <p:attrName>ppt_y</p:attrName>
                                        </p:attrNameLst>
                                      </p:cBhvr>
                                      <p:rCtr x="-91" y="0"/>
                                    </p:animMotion>
                                  </p:childTnLst>
                                </p:cTn>
                              </p:par>
                            </p:childTnLst>
                          </p:cTn>
                        </p:par>
                        <p:par>
                          <p:cTn id="38" fill="hold">
                            <p:stCondLst>
                              <p:cond delay="5200"/>
                            </p:stCondLst>
                            <p:childTnLst>
                              <p:par>
                                <p:cTn id="39" presetID="0" presetClass="path" presetSubtype="0" accel="50000" decel="50000" fill="hold" nodeType="afterEffect">
                                  <p:stCondLst>
                                    <p:cond delay="100"/>
                                  </p:stCondLst>
                                  <p:childTnLst>
                                    <p:animMotion origin="layout" path="M 0.46181 -0.23704 L 0.46181 -0.18449 " pathEditMode="fixed" rAng="0" ptsTypes="AA">
                                      <p:cBhvr>
                                        <p:cTn id="40" dur="400" fill="hold"/>
                                        <p:tgtEl>
                                          <p:spTgt spid="20"/>
                                        </p:tgtEl>
                                        <p:attrNameLst>
                                          <p:attrName>ppt_x</p:attrName>
                                          <p:attrName>ppt_y</p:attrName>
                                        </p:attrNameLst>
                                      </p:cBhvr>
                                      <p:rCtr x="0" y="26"/>
                                    </p:animMotion>
                                  </p:childTnLst>
                                </p:cTn>
                              </p:par>
                              <p:par>
                                <p:cTn id="41" presetID="53"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700"/>
                            </p:stCondLst>
                            <p:childTnLst>
                              <p:par>
                                <p:cTn id="47" presetID="0" presetClass="path" presetSubtype="0" accel="50000" decel="50000" fill="hold" nodeType="afterEffect">
                                  <p:stCondLst>
                                    <p:cond delay="0"/>
                                  </p:stCondLst>
                                  <p:childTnLst>
                                    <p:animMotion origin="layout" path="M 0.46182 -0.18444 L 0.63508 -0.18444 " pathEditMode="fixed" rAng="0" ptsTypes="AA">
                                      <p:cBhvr>
                                        <p:cTn id="48" dur="500" fill="hold"/>
                                        <p:tgtEl>
                                          <p:spTgt spid="20"/>
                                        </p:tgtEl>
                                        <p:attrNameLst>
                                          <p:attrName>ppt_x</p:attrName>
                                          <p:attrName>ppt_y</p:attrName>
                                        </p:attrNameLst>
                                      </p:cBhvr>
                                      <p:rCtr x="87" y="0"/>
                                    </p:animMotion>
                                  </p:childTnLst>
                                </p:cTn>
                              </p:par>
                              <p:par>
                                <p:cTn id="49" presetID="0" presetClass="path" presetSubtype="0" accel="50000" decel="50000" fill="hold" nodeType="withEffect">
                                  <p:stCondLst>
                                    <p:cond delay="0"/>
                                  </p:stCondLst>
                                  <p:childTnLst>
                                    <p:animMotion origin="layout" path="M 0.63508 -0.18444 L 0.63508 -0.14254 " pathEditMode="fixed" rAng="0" ptsTypes="AA">
                                      <p:cBhvr>
                                        <p:cTn id="50" dur="500" fill="hold"/>
                                        <p:tgtEl>
                                          <p:spTgt spid="20"/>
                                        </p:tgtEl>
                                        <p:attrNameLst>
                                          <p:attrName>ppt_x</p:attrName>
                                          <p:attrName>ppt_y</p:attrName>
                                        </p:attrNameLst>
                                      </p:cBhvr>
                                      <p:rCtr x="0" y="21"/>
                                    </p:animMotion>
                                  </p:childTnLst>
                                </p:cTn>
                              </p:par>
                              <p:par>
                                <p:cTn id="51" presetID="53"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6200"/>
                            </p:stCondLst>
                            <p:childTnLst>
                              <p:par>
                                <p:cTn id="57" presetID="0" presetClass="path" presetSubtype="0" accel="50000" decel="50000" fill="hold" nodeType="afterEffect">
                                  <p:stCondLst>
                                    <p:cond delay="0"/>
                                  </p:stCondLst>
                                  <p:childTnLst>
                                    <p:animMotion origin="layout" path="M 0.63508 -0.14254 L 0.46181 -0.14254 " pathEditMode="fixed" rAng="0" ptsTypes="AA">
                                      <p:cBhvr>
                                        <p:cTn id="58" dur="500" fill="hold"/>
                                        <p:tgtEl>
                                          <p:spTgt spid="20"/>
                                        </p:tgtEl>
                                        <p:attrNameLst>
                                          <p:attrName>ppt_x</p:attrName>
                                          <p:attrName>ppt_y</p:attrName>
                                        </p:attrNameLst>
                                      </p:cBhvr>
                                      <p:rCtr x="-87" y="0"/>
                                    </p:animMotion>
                                  </p:childTnLst>
                                </p:cTn>
                              </p:par>
                            </p:childTnLst>
                          </p:cTn>
                        </p:par>
                        <p:par>
                          <p:cTn id="59" fill="hold">
                            <p:stCondLst>
                              <p:cond delay="6700"/>
                            </p:stCondLst>
                            <p:childTnLst>
                              <p:par>
                                <p:cTn id="60" presetID="0" presetClass="path" presetSubtype="0" accel="50000" decel="50000" fill="hold" nodeType="afterEffect">
                                  <p:stCondLst>
                                    <p:cond delay="0"/>
                                  </p:stCondLst>
                                  <p:childTnLst>
                                    <p:animMotion origin="layout" path="M 0.46181 -0.14254 L 0.46181 -0.10041 " pathEditMode="fixed" rAng="0" ptsTypes="AA">
                                      <p:cBhvr>
                                        <p:cTn id="61" dur="500" fill="hold"/>
                                        <p:tgtEl>
                                          <p:spTgt spid="20"/>
                                        </p:tgtEl>
                                        <p:attrNameLst>
                                          <p:attrName>ppt_x</p:attrName>
                                          <p:attrName>ppt_y</p:attrName>
                                        </p:attrNameLst>
                                      </p:cBhvr>
                                      <p:rCtr x="0" y="21"/>
                                    </p:animMotion>
                                  </p:childTnLst>
                                </p:cTn>
                              </p:par>
                            </p:childTnLst>
                          </p:cTn>
                        </p:par>
                        <p:par>
                          <p:cTn id="62" fill="hold">
                            <p:stCondLst>
                              <p:cond delay="7200"/>
                            </p:stCondLst>
                            <p:childTnLst>
                              <p:par>
                                <p:cTn id="63" presetID="0" presetClass="path" presetSubtype="0" accel="50000" decel="50000" fill="hold" nodeType="afterEffect">
                                  <p:stCondLst>
                                    <p:cond delay="0"/>
                                  </p:stCondLst>
                                  <p:childTnLst>
                                    <p:animMotion origin="layout" path="M 0.46182 -0.10042 L 0.63508 -0.10042 " pathEditMode="fixed" rAng="0" ptsTypes="AA">
                                      <p:cBhvr>
                                        <p:cTn id="64" dur="500" fill="hold"/>
                                        <p:tgtEl>
                                          <p:spTgt spid="20"/>
                                        </p:tgtEl>
                                        <p:attrNameLst>
                                          <p:attrName>ppt_x</p:attrName>
                                          <p:attrName>ppt_y</p:attrName>
                                        </p:attrNameLst>
                                      </p:cBhvr>
                                      <p:rCtr x="87" y="0"/>
                                    </p:animMotion>
                                  </p:childTnLst>
                                </p:cTn>
                              </p:par>
                            </p:childTnLst>
                          </p:cTn>
                        </p:par>
                        <p:par>
                          <p:cTn id="65" fill="hold">
                            <p:stCondLst>
                              <p:cond delay="7700"/>
                            </p:stCondLst>
                            <p:childTnLst>
                              <p:par>
                                <p:cTn id="66" presetID="0" presetClass="path" presetSubtype="0" accel="50000" decel="50000" fill="hold" nodeType="afterEffect">
                                  <p:stCondLst>
                                    <p:cond delay="0"/>
                                  </p:stCondLst>
                                  <p:childTnLst>
                                    <p:animMotion origin="layout" path="M 0.63508 -0.10041 L 0.63508 -0.05851 " pathEditMode="fixed" rAng="0" ptsTypes="AA">
                                      <p:cBhvr>
                                        <p:cTn id="67" dur="500" fill="hold"/>
                                        <p:tgtEl>
                                          <p:spTgt spid="20"/>
                                        </p:tgtEl>
                                        <p:attrNameLst>
                                          <p:attrName>ppt_x</p:attrName>
                                          <p:attrName>ppt_y</p:attrName>
                                        </p:attrNameLst>
                                      </p:cBhvr>
                                      <p:rCtr x="0" y="21"/>
                                    </p:animMotion>
                                  </p:childTnLst>
                                </p:cTn>
                              </p:par>
                            </p:childTnLst>
                          </p:cTn>
                        </p:par>
                        <p:par>
                          <p:cTn id="68" fill="hold">
                            <p:stCondLst>
                              <p:cond delay="8200"/>
                            </p:stCondLst>
                            <p:childTnLst>
                              <p:par>
                                <p:cTn id="69" presetID="0" presetClass="path" presetSubtype="0" accel="50000" decel="50000" fill="hold" nodeType="afterEffect">
                                  <p:stCondLst>
                                    <p:cond delay="0"/>
                                  </p:stCondLst>
                                  <p:childTnLst>
                                    <p:animMotion origin="layout" path="M 0.63508 -0.05851 L 0.46181 -0.05851 " pathEditMode="fixed" rAng="0" ptsTypes="AA">
                                      <p:cBhvr>
                                        <p:cTn id="70" dur="500" fill="hold"/>
                                        <p:tgtEl>
                                          <p:spTgt spid="20"/>
                                        </p:tgtEl>
                                        <p:attrNameLst>
                                          <p:attrName>ppt_x</p:attrName>
                                          <p:attrName>ppt_y</p:attrName>
                                        </p:attrNameLst>
                                      </p:cBhvr>
                                      <p:rCtr x="-87" y="0"/>
                                    </p:animMotion>
                                  </p:childTnLst>
                                </p:cTn>
                              </p:par>
                            </p:childTnLst>
                          </p:cTn>
                        </p:par>
                        <p:par>
                          <p:cTn id="71" fill="hold">
                            <p:stCondLst>
                              <p:cond delay="8700"/>
                            </p:stCondLst>
                            <p:childTnLst>
                              <p:par>
                                <p:cTn id="72" presetID="0" presetClass="path" presetSubtype="0" accel="50000" decel="50000" fill="hold" nodeType="afterEffect">
                                  <p:stCondLst>
                                    <p:cond delay="0"/>
                                  </p:stCondLst>
                                  <p:childTnLst>
                                    <p:animMotion origin="layout" path="M 0.46181 -0.05852 L 0.46181 -0.01639 " pathEditMode="fixed" rAng="0" ptsTypes="AA">
                                      <p:cBhvr>
                                        <p:cTn id="73" dur="500" fill="hold"/>
                                        <p:tgtEl>
                                          <p:spTgt spid="20"/>
                                        </p:tgtEl>
                                        <p:attrNameLst>
                                          <p:attrName>ppt_x</p:attrName>
                                          <p:attrName>ppt_y</p:attrName>
                                        </p:attrNameLst>
                                      </p:cBhvr>
                                      <p:rCtr x="0" y="21"/>
                                    </p:animMotion>
                                  </p:childTnLst>
                                </p:cTn>
                              </p:par>
                            </p:childTnLst>
                          </p:cTn>
                        </p:par>
                        <p:par>
                          <p:cTn id="74" fill="hold">
                            <p:stCondLst>
                              <p:cond delay="9200"/>
                            </p:stCondLst>
                            <p:childTnLst>
                              <p:par>
                                <p:cTn id="75" presetID="0" presetClass="path" presetSubtype="0" accel="50000" decel="50000" fill="hold" nodeType="afterEffect">
                                  <p:stCondLst>
                                    <p:cond delay="0"/>
                                  </p:stCondLst>
                                  <p:childTnLst>
                                    <p:animMotion origin="layout" path="M 0.46181 -0.01638 L 0.63508 -0.01638 " pathEditMode="fixed" rAng="0" ptsTypes="AA">
                                      <p:cBhvr>
                                        <p:cTn id="76" dur="500" fill="hold"/>
                                        <p:tgtEl>
                                          <p:spTgt spid="20"/>
                                        </p:tgtEl>
                                        <p:attrNameLst>
                                          <p:attrName>ppt_x</p:attrName>
                                          <p:attrName>ppt_y</p:attrName>
                                        </p:attrNameLst>
                                      </p:cBhvr>
                                      <p:rCtr x="87" y="0"/>
                                    </p:animMotion>
                                  </p:childTnLst>
                                </p:cTn>
                              </p:par>
                            </p:childTnLst>
                          </p:cTn>
                        </p:par>
                        <p:par>
                          <p:cTn id="77" fill="hold">
                            <p:stCondLst>
                              <p:cond delay="9700"/>
                            </p:stCondLst>
                            <p:childTnLst>
                              <p:par>
                                <p:cTn id="78" presetID="0" presetClass="path" presetSubtype="0" accel="50000" decel="50000" fill="hold" nodeType="afterEffect">
                                  <p:stCondLst>
                                    <p:cond delay="0"/>
                                  </p:stCondLst>
                                  <p:childTnLst>
                                    <p:animMotion origin="layout" path="M 0.63508 -0.01639 L 0.63508 0.02551 " pathEditMode="fixed" rAng="0" ptsTypes="AA">
                                      <p:cBhvr>
                                        <p:cTn id="79" dur="500" fill="hold"/>
                                        <p:tgtEl>
                                          <p:spTgt spid="20"/>
                                        </p:tgtEl>
                                        <p:attrNameLst>
                                          <p:attrName>ppt_x</p:attrName>
                                          <p:attrName>ppt_y</p:attrName>
                                        </p:attrNameLst>
                                      </p:cBhvr>
                                      <p:rCtr x="0" y="21"/>
                                    </p:animMotion>
                                  </p:childTnLst>
                                </p:cTn>
                              </p:par>
                            </p:childTnLst>
                          </p:cTn>
                        </p:par>
                        <p:par>
                          <p:cTn id="80" fill="hold">
                            <p:stCondLst>
                              <p:cond delay="10200"/>
                            </p:stCondLst>
                            <p:childTnLst>
                              <p:par>
                                <p:cTn id="81" presetID="0" presetClass="path" presetSubtype="0" accel="50000" decel="50000" fill="hold" nodeType="afterEffect">
                                  <p:stCondLst>
                                    <p:cond delay="0"/>
                                  </p:stCondLst>
                                  <p:childTnLst>
                                    <p:animMotion origin="layout" path="M 0.63508 0.02551 L 0.46182 0.02551 " pathEditMode="fixed" rAng="0" ptsTypes="AA">
                                      <p:cBhvr>
                                        <p:cTn id="82" dur="500" fill="hold"/>
                                        <p:tgtEl>
                                          <p:spTgt spid="20"/>
                                        </p:tgtEl>
                                        <p:attrNameLst>
                                          <p:attrName>ppt_x</p:attrName>
                                          <p:attrName>ppt_y</p:attrName>
                                        </p:attrNameLst>
                                      </p:cBhvr>
                                      <p:rCtr x="-87" y="0"/>
                                    </p:animMotion>
                                  </p:childTnLst>
                                </p:cTn>
                              </p:par>
                            </p:childTnLst>
                          </p:cTn>
                        </p:par>
                        <p:par>
                          <p:cTn id="83" fill="hold">
                            <p:stCondLst>
                              <p:cond delay="10700"/>
                            </p:stCondLst>
                            <p:childTnLst>
                              <p:par>
                                <p:cTn id="84" presetID="0" presetClass="path" presetSubtype="0" accel="50000" decel="50000" fill="hold" nodeType="afterEffect">
                                  <p:stCondLst>
                                    <p:cond delay="0"/>
                                  </p:stCondLst>
                                  <p:childTnLst>
                                    <p:animMotion origin="layout" path="M 0.46181 0.02552 L 0.46181 0.06765 " pathEditMode="fixed" rAng="0" ptsTypes="AA">
                                      <p:cBhvr>
                                        <p:cTn id="85" dur="500" fill="hold"/>
                                        <p:tgtEl>
                                          <p:spTgt spid="20"/>
                                        </p:tgtEl>
                                        <p:attrNameLst>
                                          <p:attrName>ppt_x</p:attrName>
                                          <p:attrName>ppt_y</p:attrName>
                                        </p:attrNameLst>
                                      </p:cBhvr>
                                      <p:rCtr x="0" y="21"/>
                                    </p:animMotion>
                                  </p:childTnLst>
                                </p:cTn>
                              </p:par>
                            </p:childTnLst>
                          </p:cTn>
                        </p:par>
                        <p:par>
                          <p:cTn id="86" fill="hold">
                            <p:stCondLst>
                              <p:cond delay="11200"/>
                            </p:stCondLst>
                            <p:childTnLst>
                              <p:par>
                                <p:cTn id="87" presetID="0" presetClass="path" presetSubtype="0" accel="50000" decel="50000" fill="hold" nodeType="afterEffect">
                                  <p:stCondLst>
                                    <p:cond delay="0"/>
                                  </p:stCondLst>
                                  <p:childTnLst>
                                    <p:animMotion origin="layout" path="M 0.46181 0.06764 L 0.63508 0.06764 " pathEditMode="fixed" rAng="0" ptsTypes="AA">
                                      <p:cBhvr>
                                        <p:cTn id="88" dur="500" fill="hold"/>
                                        <p:tgtEl>
                                          <p:spTgt spid="20"/>
                                        </p:tgtEl>
                                        <p:attrNameLst>
                                          <p:attrName>ppt_x</p:attrName>
                                          <p:attrName>ppt_y</p:attrName>
                                        </p:attrNameLst>
                                      </p:cBhvr>
                                      <p:rCtr x="87" y="0"/>
                                    </p:animMotion>
                                  </p:childTnLst>
                                </p:cTn>
                              </p:par>
                              <p:par>
                                <p:cTn id="89" presetID="53"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11700"/>
                            </p:stCondLst>
                            <p:childTnLst>
                              <p:par>
                                <p:cTn id="95" presetID="0" presetClass="path" presetSubtype="0" accel="50000" decel="50000" fill="hold" nodeType="afterEffect">
                                  <p:stCondLst>
                                    <p:cond delay="0"/>
                                  </p:stCondLst>
                                  <p:childTnLst>
                                    <p:animMotion origin="layout" path="M 0.63508 0.06764 L 0.63508 0.10954 " pathEditMode="fixed" rAng="0" ptsTypes="AA">
                                      <p:cBhvr>
                                        <p:cTn id="96" dur="500" fill="hold"/>
                                        <p:tgtEl>
                                          <p:spTgt spid="20"/>
                                        </p:tgtEl>
                                        <p:attrNameLst>
                                          <p:attrName>ppt_x</p:attrName>
                                          <p:attrName>ppt_y</p:attrName>
                                        </p:attrNameLst>
                                      </p:cBhvr>
                                      <p:rCtr x="0" y="21"/>
                                    </p:animMotion>
                                  </p:childTnLst>
                                </p:cTn>
                              </p:par>
                            </p:childTnLst>
                          </p:cTn>
                        </p:par>
                        <p:par>
                          <p:cTn id="97" fill="hold">
                            <p:stCondLst>
                              <p:cond delay="12200"/>
                            </p:stCondLst>
                            <p:childTnLst>
                              <p:par>
                                <p:cTn id="98" presetID="0" presetClass="path" presetSubtype="0" accel="50000" decel="50000" fill="hold" nodeType="afterEffect">
                                  <p:stCondLst>
                                    <p:cond delay="0"/>
                                  </p:stCondLst>
                                  <p:childTnLst>
                                    <p:animMotion origin="layout" path="M 0.63508 0.10954 L 0.46182 0.10954 " pathEditMode="fixed" rAng="0" ptsTypes="AA">
                                      <p:cBhvr>
                                        <p:cTn id="99" dur="500" fill="hold"/>
                                        <p:tgtEl>
                                          <p:spTgt spid="20"/>
                                        </p:tgtEl>
                                        <p:attrNameLst>
                                          <p:attrName>ppt_x</p:attrName>
                                          <p:attrName>ppt_y</p:attrName>
                                        </p:attrNameLst>
                                      </p:cBhvr>
                                      <p:rCtr x="-87" y="0"/>
                                    </p:animMotion>
                                  </p:childTnLst>
                                </p:cTn>
                              </p:par>
                            </p:childTnLst>
                          </p:cTn>
                        </p:par>
                        <p:par>
                          <p:cTn id="100" fill="hold">
                            <p:stCondLst>
                              <p:cond delay="12700"/>
                            </p:stCondLst>
                            <p:childTnLst>
                              <p:par>
                                <p:cTn id="101" presetID="0" presetClass="path" presetSubtype="0" accel="50000" decel="50000" fill="hold" nodeType="afterEffect">
                                  <p:stCondLst>
                                    <p:cond delay="0"/>
                                  </p:stCondLst>
                                  <p:childTnLst>
                                    <p:animMotion origin="layout" path="M 0.46181 0.10954 L 0.46181 0.15167 " pathEditMode="fixed" rAng="0" ptsTypes="AA">
                                      <p:cBhvr>
                                        <p:cTn id="102" dur="500" fill="hold"/>
                                        <p:tgtEl>
                                          <p:spTgt spid="20"/>
                                        </p:tgtEl>
                                        <p:attrNameLst>
                                          <p:attrName>ppt_x</p:attrName>
                                          <p:attrName>ppt_y</p:attrName>
                                        </p:attrNameLst>
                                      </p:cBhvr>
                                      <p:rCtr x="0" y="21"/>
                                    </p:animMotion>
                                  </p:childTnLst>
                                </p:cTn>
                              </p:par>
                            </p:childTnLst>
                          </p:cTn>
                        </p:par>
                        <p:par>
                          <p:cTn id="103" fill="hold">
                            <p:stCondLst>
                              <p:cond delay="13200"/>
                            </p:stCondLst>
                            <p:childTnLst>
                              <p:par>
                                <p:cTn id="104" presetID="0" presetClass="path" presetSubtype="0" accel="50000" decel="50000" fill="hold" nodeType="afterEffect">
                                  <p:stCondLst>
                                    <p:cond delay="0"/>
                                  </p:stCondLst>
                                  <p:childTnLst>
                                    <p:animMotion origin="layout" path="M 0.46181 0.15167 L 0.63508 0.15167 " pathEditMode="fixed" rAng="0" ptsTypes="AA">
                                      <p:cBhvr>
                                        <p:cTn id="105" dur="500" fill="hold"/>
                                        <p:tgtEl>
                                          <p:spTgt spid="20"/>
                                        </p:tgtEl>
                                        <p:attrNameLst>
                                          <p:attrName>ppt_x</p:attrName>
                                          <p:attrName>ppt_y</p:attrName>
                                        </p:attrNameLst>
                                      </p:cBhvr>
                                      <p:rCtr x="87" y="0"/>
                                    </p:animMotion>
                                  </p:childTnLst>
                                </p:cTn>
                              </p:par>
                            </p:childTnLst>
                          </p:cTn>
                        </p:par>
                        <p:par>
                          <p:cTn id="106" fill="hold">
                            <p:stCondLst>
                              <p:cond delay="13700"/>
                            </p:stCondLst>
                            <p:childTnLst>
                              <p:par>
                                <p:cTn id="107" presetID="0" presetClass="path" presetSubtype="0" accel="50000" decel="50000" fill="hold" nodeType="afterEffect">
                                  <p:stCondLst>
                                    <p:cond delay="0"/>
                                  </p:stCondLst>
                                  <p:childTnLst>
                                    <p:animMotion origin="layout" path="M 0.63508 0.15167 L 0.63508 0.19681 " pathEditMode="fixed" rAng="0" ptsTypes="AA">
                                      <p:cBhvr>
                                        <p:cTn id="108" dur="500" fill="hold"/>
                                        <p:tgtEl>
                                          <p:spTgt spid="20"/>
                                        </p:tgtEl>
                                        <p:attrNameLst>
                                          <p:attrName>ppt_x</p:attrName>
                                          <p:attrName>ppt_y</p:attrName>
                                        </p:attrNameLst>
                                      </p:cBhvr>
                                      <p:rCtr x="0" y="22"/>
                                    </p:animMotion>
                                  </p:childTnLst>
                                </p:cTn>
                              </p:par>
                            </p:childTnLst>
                          </p:cTn>
                        </p:par>
                        <p:par>
                          <p:cTn id="109" fill="hold">
                            <p:stCondLst>
                              <p:cond delay="14200"/>
                            </p:stCondLst>
                            <p:childTnLst>
                              <p:par>
                                <p:cTn id="110" presetID="0" presetClass="path" presetSubtype="0" accel="50000" decel="50000" fill="hold" nodeType="afterEffect">
                                  <p:stCondLst>
                                    <p:cond delay="0"/>
                                  </p:stCondLst>
                                  <p:childTnLst>
                                    <p:animMotion origin="layout" path="M 0.63508 0.19681 L 0.46181 0.19681 " pathEditMode="fixed" rAng="0" ptsTypes="AA">
                                      <p:cBhvr>
                                        <p:cTn id="111" dur="500" fill="hold"/>
                                        <p:tgtEl>
                                          <p:spTgt spid="20"/>
                                        </p:tgtEl>
                                        <p:attrNameLst>
                                          <p:attrName>ppt_x</p:attrName>
                                          <p:attrName>ppt_y</p:attrName>
                                        </p:attrNameLst>
                                      </p:cBhvr>
                                      <p:rCtr x="-87" y="0"/>
                                    </p:animMotion>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par>
                                <p:cTn id="117" presetID="53" presetClass="exit" presetSubtype="0" fill="hold" nodeType="withEffect">
                                  <p:stCondLst>
                                    <p:cond delay="0"/>
                                  </p:stCondLst>
                                  <p:childTnLst>
                                    <p:anim calcmode="lin" valueType="num">
                                      <p:cBhvr>
                                        <p:cTn id="118" dur="500"/>
                                        <p:tgtEl>
                                          <p:spTgt spid="19"/>
                                        </p:tgtEl>
                                        <p:attrNameLst>
                                          <p:attrName>ppt_w</p:attrName>
                                        </p:attrNameLst>
                                      </p:cBhvr>
                                      <p:tavLst>
                                        <p:tav tm="0">
                                          <p:val>
                                            <p:strVal val="ppt_w"/>
                                          </p:val>
                                        </p:tav>
                                        <p:tav tm="100000">
                                          <p:val>
                                            <p:fltVal val="0"/>
                                          </p:val>
                                        </p:tav>
                                      </p:tavLst>
                                    </p:anim>
                                    <p:anim calcmode="lin" valueType="num">
                                      <p:cBhvr>
                                        <p:cTn id="119" dur="500"/>
                                        <p:tgtEl>
                                          <p:spTgt spid="19"/>
                                        </p:tgtEl>
                                        <p:attrNameLst>
                                          <p:attrName>ppt_h</p:attrName>
                                        </p:attrNameLst>
                                      </p:cBhvr>
                                      <p:tavLst>
                                        <p:tav tm="0">
                                          <p:val>
                                            <p:strVal val="ppt_h"/>
                                          </p:val>
                                        </p:tav>
                                        <p:tav tm="100000">
                                          <p:val>
                                            <p:fltVal val="0"/>
                                          </p:val>
                                        </p:tav>
                                      </p:tavLst>
                                    </p:anim>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2">
                                            <p:txEl>
                                              <p:pRg st="0" end="0"/>
                                            </p:txEl>
                                          </p:spTgt>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8"/>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2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5"/>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 0 L 0.59062 0 " pathEditMode="relative" ptsTypes="AA">
                                      <p:cBhvr>
                                        <p:cTn id="135" dur="2000" fill="hold"/>
                                        <p:tgtEl>
                                          <p:spTgt spid="23"/>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 0 L 0.59062 0 " pathEditMode="relative" ptsTypes="AA">
                                      <p:cBhvr>
                                        <p:cTn id="137" dur="2000" fill="hold"/>
                                        <p:tgtEl>
                                          <p:spTgt spid="24"/>
                                        </p:tgtEl>
                                        <p:attrNameLst>
                                          <p:attrName>ppt_x</p:attrName>
                                          <p:attrName>ppt_y</p:attrName>
                                        </p:attrNameLst>
                                      </p:cBhvr>
                                    </p:animMotion>
                                  </p:childTnLst>
                                </p:cTn>
                              </p:par>
                              <p:par>
                                <p:cTn id="138" presetID="0" presetClass="path" presetSubtype="0" accel="50000" decel="50000" fill="hold" grpId="2" nodeType="withEffect">
                                  <p:stCondLst>
                                    <p:cond delay="0"/>
                                  </p:stCondLst>
                                  <p:childTnLst>
                                    <p:animMotion origin="layout" path="M 0 0 L 0.59062 0 " pathEditMode="relative" ptsTypes="AA">
                                      <p:cBhvr>
                                        <p:cTn id="139" dur="2000" fill="hold"/>
                                        <p:tgtEl>
                                          <p:spTgt spid="22"/>
                                        </p:tgtEl>
                                        <p:attrNameLst>
                                          <p:attrName>ppt_x</p:attrName>
                                          <p:attrName>ppt_y</p:attrName>
                                        </p:attrNameLst>
                                      </p:cBhvr>
                                    </p:animMotion>
                                  </p:childTnLst>
                                </p:cTn>
                              </p:par>
                            </p:childTnLst>
                          </p:cTn>
                        </p:par>
                        <p:par>
                          <p:cTn id="140" fill="hold">
                            <p:stCondLst>
                              <p:cond delay="2000"/>
                            </p:stCondLst>
                            <p:childTnLst>
                              <p:par>
                                <p:cTn id="141" presetID="1" presetClass="entr" presetSubtype="0" fill="hold" grpId="0" nodeType="afterEffect">
                                  <p:stCondLst>
                                    <p:cond delay="0"/>
                                  </p:stCondLst>
                                  <p:childTnLst>
                                    <p:set>
                                      <p:cBhvr>
                                        <p:cTn id="142" dur="1" fill="hold">
                                          <p:stCondLst>
                                            <p:cond delay="0"/>
                                          </p:stCondLst>
                                        </p:cTn>
                                        <p:tgtEl>
                                          <p:spTgt spid="1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0" grpId="0"/>
      <p:bldP spid="13" grpId="0"/>
      <p:bldP spid="13" grpId="1"/>
      <p:bldP spid="18" grpId="0"/>
      <p:bldP spid="18" grpId="1"/>
      <p:bldP spid="22" grpId="0"/>
      <p:bldP spid="22" grpId="1"/>
      <p:bldP spid="22" grpId="2"/>
      <p:bldP spid="15" grpId="0"/>
      <p:bldP spid="15" grpId="1"/>
      <p:bldP spid="14"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72132" y="264320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6000769" y="3071822"/>
            <a:ext cx="1714500" cy="1150938"/>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20" name="Imagem 19" descr="ampulheta.gif"/>
          <p:cNvPicPr>
            <a:picLocks noChangeAspect="1"/>
          </p:cNvPicPr>
          <p:nvPr/>
        </p:nvPicPr>
        <p:blipFill>
          <a:blip r:embed="rId6"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2928926" y="4786322"/>
            <a:ext cx="1029580" cy="1296874"/>
          </a:xfrm>
          <a:prstGeom prst="rect">
            <a:avLst/>
          </a:prstGeom>
        </p:spPr>
      </p:pic>
      <p:sp>
        <p:nvSpPr>
          <p:cNvPr id="21" name="Retângulo 20"/>
          <p:cNvSpPr/>
          <p:nvPr/>
        </p:nvSpPr>
        <p:spPr>
          <a:xfrm>
            <a:off x="6286521" y="2857508"/>
            <a:ext cx="1143008" cy="1500198"/>
          </a:xfrm>
          <a:prstGeom prst="rect">
            <a:avLst/>
          </a:prstGeom>
          <a:blipFill>
            <a:blip r:embed="rId7"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2" name="CaixaDeTexto 21"/>
          <p:cNvSpPr txBox="1"/>
          <p:nvPr/>
        </p:nvSpPr>
        <p:spPr>
          <a:xfrm>
            <a:off x="2500298" y="4429132"/>
            <a:ext cx="235745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alguns dias depois</a:t>
            </a:r>
            <a:r>
              <a:rPr lang="pt-BR"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endParaRPr lang="pt-BR"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pic>
        <p:nvPicPr>
          <p:cNvPr id="11" name="Imagem 10" descr="resultado BLAST.bmp"/>
          <p:cNvPicPr>
            <a:picLocks noChangeAspect="1"/>
          </p:cNvPicPr>
          <p:nvPr/>
        </p:nvPicPr>
        <p:blipFill>
          <a:blip r:embed="rId8" cstate="print"/>
          <a:srcRect/>
          <a:stretch>
            <a:fillRect/>
          </a:stretch>
        </p:blipFill>
        <p:spPr bwMode="auto">
          <a:xfrm>
            <a:off x="6286512" y="3143248"/>
            <a:ext cx="1126501" cy="9128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fmla="#ppt_w*sin(2.5*pi*$)">
                                          <p:val>
                                            <p:fltVal val="0"/>
                                          </p:val>
                                        </p:tav>
                                        <p:tav tm="100000">
                                          <p:val>
                                            <p:fltVal val="1"/>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20"/>
                                        </p:tgtEl>
                                      </p:cBhvr>
                                    </p:animEffect>
                                    <p:animScale>
                                      <p:cBhvr>
                                        <p:cTn id="11" dur="250" autoRev="1" fill="hold"/>
                                        <p:tgtEl>
                                          <p:spTgt spid="20"/>
                                        </p:tgtEl>
                                      </p:cBhvr>
                                      <p:by x="105000" y="105000"/>
                                    </p:animScale>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0"/>
                                        </p:tgtEl>
                                        <p:attrNameLst>
                                          <p:attrName>ppt_w</p:attrName>
                                        </p:attrNameLst>
                                      </p:cBhvr>
                                      <p:tavLst>
                                        <p:tav tm="0">
                                          <p:val>
                                            <p:strVal val="ppt_w"/>
                                          </p:val>
                                        </p:tav>
                                        <p:tav tm="100000">
                                          <p:val>
                                            <p:fltVal val="0"/>
                                          </p:val>
                                        </p:tav>
                                      </p:tavLst>
                                    </p:anim>
                                    <p:anim calcmode="lin" valueType="num">
                                      <p:cBhvr>
                                        <p:cTn id="19" dur="500"/>
                                        <p:tgtEl>
                                          <p:spTgt spid="20"/>
                                        </p:tgtEl>
                                        <p:attrNameLst>
                                          <p:attrName>ppt_h</p:attrName>
                                        </p:attrNameLst>
                                      </p:cBhvr>
                                      <p:tavLst>
                                        <p:tav tm="0">
                                          <p:val>
                                            <p:strVal val="ppt_h"/>
                                          </p:val>
                                        </p:tav>
                                        <p:tav tm="100000">
                                          <p:val>
                                            <p:fltVal val="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1000"/>
                            </p:stCondLst>
                            <p:childTnLst>
                              <p:par>
                                <p:cTn id="37" presetID="0" presetClass="path" presetSubtype="0" accel="50000" decel="50000" fill="hold" grpId="1" nodeType="afterEffect">
                                  <p:stCondLst>
                                    <p:cond delay="0"/>
                                  </p:stCondLst>
                                  <p:childTnLst>
                                    <p:animMotion origin="layout" path="M 0 0 C 0.02587 -0.00879 0.05191 -0.01736 0.00851 -0.04074 C -0.0349 -0.06412 -0.16476 -0.14653 -0.26094 -0.13981 C -0.35712 -0.1331 -0.51823 -0.02546 -0.56823 0 C -0.61823 0.02547 -0.58958 0.01922 -0.56094 0.01297 " pathEditMode="relative" ptsTypes="aaaaA">
                                      <p:cBhvr>
                                        <p:cTn id="38" dur="2000" fill="hold"/>
                                        <p:tgtEl>
                                          <p:spTgt spid="21"/>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C 0.02587 -0.00879 0.05191 -0.01736 0.00851 -0.04074 C -0.0349 -0.06412 -0.16476 -0.14653 -0.26094 -0.13981 C -0.35712 -0.1331 -0.51823 -0.02546 -0.56823 0 C -0.61823 0.02547 -0.58958 0.01922 -0.56094 0.01297 " pathEditMode="relative" ptsTypes="aaaaA">
                                      <p:cBhvr>
                                        <p:cTn id="4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48311" y="2643200"/>
            <a:ext cx="2571750" cy="2571750"/>
          </a:xfrm>
          <a:prstGeom prst="rect">
            <a:avLst/>
          </a:prstGeom>
          <a:noFill/>
          <a:ln w="9525">
            <a:noFill/>
            <a:miter lim="800000"/>
            <a:headEnd/>
            <a:tailEnd/>
          </a:ln>
        </p:spPr>
      </p:pic>
      <p:pic>
        <p:nvPicPr>
          <p:cNvPr id="17" name="Imagem 4" descr="consulta.bmp"/>
          <p:cNvPicPr>
            <a:picLocks noChangeAspect="1"/>
          </p:cNvPicPr>
          <p:nvPr/>
        </p:nvPicPr>
        <p:blipFill>
          <a:blip r:embed="rId4" cstate="print"/>
          <a:srcRect/>
          <a:stretch>
            <a:fillRect/>
          </a:stretch>
        </p:blipFill>
        <p:spPr bwMode="auto">
          <a:xfrm>
            <a:off x="5976948" y="3071822"/>
            <a:ext cx="1714500" cy="1150938"/>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071934" y="1214422"/>
            <a:ext cx="4848260" cy="54792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000528" y="1214422"/>
            <a:ext cx="4929190" cy="5477614"/>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4000496" y="1214422"/>
            <a:ext cx="4929222" cy="5572164"/>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8"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714612" y="3643326"/>
            <a:ext cx="187995" cy="285752"/>
          </a:xfrm>
          <a:prstGeom prst="rect">
            <a:avLst/>
          </a:prstGeom>
          <a:noFill/>
          <a:ln w="9525">
            <a:noFill/>
            <a:miter lim="800000"/>
            <a:headEnd/>
            <a:tailEnd/>
          </a:ln>
        </p:spPr>
      </p:pic>
      <p:sp>
        <p:nvSpPr>
          <p:cNvPr id="24" name="Retângulo 23"/>
          <p:cNvSpPr/>
          <p:nvPr/>
        </p:nvSpPr>
        <p:spPr>
          <a:xfrm>
            <a:off x="285720" y="1428736"/>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5" name="CaixaDeTexto 24"/>
          <p:cNvSpPr txBox="1"/>
          <p:nvPr/>
        </p:nvSpPr>
        <p:spPr>
          <a:xfrm>
            <a:off x="285720"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2" name="Retângulo 11"/>
          <p:cNvSpPr/>
          <p:nvPr/>
        </p:nvSpPr>
        <p:spPr>
          <a:xfrm>
            <a:off x="6262700" y="2857508"/>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3" name="Retângulo 12"/>
          <p:cNvSpPr/>
          <p:nvPr/>
        </p:nvSpPr>
        <p:spPr>
          <a:xfrm>
            <a:off x="1357290" y="3143248"/>
            <a:ext cx="1143008" cy="1500198"/>
          </a:xfrm>
          <a:prstGeom prst="rect">
            <a:avLst/>
          </a:prstGeom>
          <a:blipFill>
            <a:blip r:embed="rId10"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14" name="Imagem 13" descr="ampulheta.gif"/>
          <p:cNvPicPr>
            <a:picLocks noChangeAspect="1"/>
          </p:cNvPicPr>
          <p:nvPr/>
        </p:nvPicPr>
        <p:blipFill>
          <a:blip r:embed="rId11"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2928926" y="4786322"/>
            <a:ext cx="1029580" cy="1296874"/>
          </a:xfrm>
          <a:prstGeom prst="rect">
            <a:avLst/>
          </a:prstGeom>
        </p:spPr>
      </p:pic>
      <p:sp>
        <p:nvSpPr>
          <p:cNvPr id="15" name="CaixaDeTexto 14"/>
          <p:cNvSpPr txBox="1"/>
          <p:nvPr/>
        </p:nvSpPr>
        <p:spPr>
          <a:xfrm>
            <a:off x="2500298" y="4429132"/>
            <a:ext cx="235745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Mais alguns dias...</a:t>
            </a:r>
          </a:p>
        </p:txBody>
      </p:sp>
      <p:pic>
        <p:nvPicPr>
          <p:cNvPr id="18" name="Imagem 17" descr="resultado BLAST.bmp"/>
          <p:cNvPicPr>
            <a:picLocks noChangeAspect="1"/>
          </p:cNvPicPr>
          <p:nvPr/>
        </p:nvPicPr>
        <p:blipFill>
          <a:blip r:embed="rId12" cstate="print"/>
          <a:srcRect/>
          <a:stretch>
            <a:fillRect/>
          </a:stretch>
        </p:blipFill>
        <p:spPr bwMode="auto">
          <a:xfrm>
            <a:off x="1357290" y="3429000"/>
            <a:ext cx="1126501" cy="9128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2.22222E-6 3.33333E-6 L 0.34809 0.04236 " pathEditMode="relative" rAng="0" ptsTypes="AA">
                                      <p:cBhvr>
                                        <p:cTn id="15" dur="1000" fill="hold"/>
                                        <p:tgtEl>
                                          <p:spTgt spid="1033"/>
                                        </p:tgtEl>
                                        <p:attrNameLst>
                                          <p:attrName>ppt_x</p:attrName>
                                          <p:attrName>ppt_y</p:attrName>
                                        </p:attrNameLst>
                                      </p:cBhvr>
                                      <p:rCtr x="174" y="21"/>
                                    </p:animMotion>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34809 0.04236 L 0.54497 0.04236 " pathEditMode="relative" rAng="0" ptsTypes="AA">
                                      <p:cBhvr>
                                        <p:cTn id="22" dur="1000" fill="hold"/>
                                        <p:tgtEl>
                                          <p:spTgt spid="1033"/>
                                        </p:tgtEl>
                                        <p:attrNameLst>
                                          <p:attrName>ppt_x</p:attrName>
                                          <p:attrName>ppt_y</p:attrName>
                                        </p:attrNameLst>
                                      </p:cBhvr>
                                      <p:rCtr x="98" y="0"/>
                                    </p:animMotion>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0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03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2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2.5E-6 5.55556E-6 L 0.60625 0.55672 " pathEditMode="relative" ptsTypes="AA">
                                      <p:cBhvr>
                                        <p:cTn id="35" dur="1000" fill="hold"/>
                                        <p:tgtEl>
                                          <p:spTgt spid="25"/>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1.38889E-6 -5.55556E-6 L 0.59861 0.56712 " pathEditMode="relative" ptsTypes="AA">
                                      <p:cBhvr>
                                        <p:cTn id="37" dur="1000" fill="hold"/>
                                        <p:tgtEl>
                                          <p:spTgt spid="24"/>
                                        </p:tgtEl>
                                        <p:attrNameLst>
                                          <p:attrName>ppt_x</p:attrName>
                                          <p:attrName>ppt_y</p:attrName>
                                        </p:attrNameLst>
                                      </p:cBhvr>
                                    </p:animMotion>
                                  </p:childTnLst>
                                </p:cTn>
                              </p:par>
                            </p:childTnLst>
                          </p:cTn>
                        </p:par>
                        <p:par>
                          <p:cTn id="38" fill="hold">
                            <p:stCondLst>
                              <p:cond delay="1000"/>
                            </p:stCondLst>
                            <p:childTnLst>
                              <p:par>
                                <p:cTn id="39" presetID="53" presetClass="exit" presetSubtype="0" fill="hold" grpId="1" nodeType="afterEffect">
                                  <p:stCondLst>
                                    <p:cond delay="0"/>
                                  </p:stCondLst>
                                  <p:childTnLst>
                                    <p:anim calcmode="lin" valueType="num">
                                      <p:cBhvr>
                                        <p:cTn id="40" dur="500"/>
                                        <p:tgtEl>
                                          <p:spTgt spid="24"/>
                                        </p:tgtEl>
                                        <p:attrNameLst>
                                          <p:attrName>ppt_w</p:attrName>
                                        </p:attrNameLst>
                                      </p:cBhvr>
                                      <p:tavLst>
                                        <p:tav tm="0">
                                          <p:val>
                                            <p:strVal val="ppt_w"/>
                                          </p:val>
                                        </p:tav>
                                        <p:tav tm="100000">
                                          <p:val>
                                            <p:fltVal val="0"/>
                                          </p:val>
                                        </p:tav>
                                      </p:tavLst>
                                    </p:anim>
                                    <p:anim calcmode="lin" valueType="num">
                                      <p:cBhvr>
                                        <p:cTn id="41" dur="500"/>
                                        <p:tgtEl>
                                          <p:spTgt spid="24"/>
                                        </p:tgtEl>
                                        <p:attrNameLst>
                                          <p:attrName>ppt_h</p:attrName>
                                        </p:attrNameLst>
                                      </p:cBhvr>
                                      <p:tavLst>
                                        <p:tav tm="0">
                                          <p:val>
                                            <p:strVal val="ppt_h"/>
                                          </p:val>
                                        </p:tav>
                                        <p:tav tm="100000">
                                          <p:val>
                                            <p:fltVal val="0"/>
                                          </p:val>
                                        </p:tav>
                                      </p:tavLst>
                                    </p:anim>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500"/>
                                        <p:tgtEl>
                                          <p:spTgt spid="25"/>
                                        </p:tgtEl>
                                        <p:attrNameLst>
                                          <p:attrName>ppt_w</p:attrName>
                                        </p:attrNameLst>
                                      </p:cBhvr>
                                      <p:tavLst>
                                        <p:tav tm="0">
                                          <p:val>
                                            <p:strVal val="ppt_w"/>
                                          </p:val>
                                        </p:tav>
                                        <p:tav tm="100000">
                                          <p:val>
                                            <p:fltVal val="0"/>
                                          </p:val>
                                        </p:tav>
                                      </p:tavLst>
                                    </p:anim>
                                    <p:anim calcmode="lin" valueType="num">
                                      <p:cBhvr>
                                        <p:cTn id="46" dur="500"/>
                                        <p:tgtEl>
                                          <p:spTgt spid="25"/>
                                        </p:tgtEl>
                                        <p:attrNameLst>
                                          <p:attrName>ppt_h</p:attrName>
                                        </p:attrNameLst>
                                      </p:cBhvr>
                                      <p:tavLst>
                                        <p:tav tm="0">
                                          <p:val>
                                            <p:strVal val="ppt_h"/>
                                          </p:val>
                                        </p:tav>
                                        <p:tav tm="100000">
                                          <p:val>
                                            <p:fltVal val="0"/>
                                          </p:val>
                                        </p:tav>
                                      </p:tavLst>
                                    </p:anim>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1030"/>
                                        </p:tgtEl>
                                        <p:attrNameLst>
                                          <p:attrName>ppt_w</p:attrName>
                                        </p:attrNameLst>
                                      </p:cBhvr>
                                      <p:tavLst>
                                        <p:tav tm="0">
                                          <p:val>
                                            <p:strVal val="ppt_w"/>
                                          </p:val>
                                        </p:tav>
                                        <p:tav tm="100000">
                                          <p:val>
                                            <p:fltVal val="0"/>
                                          </p:val>
                                        </p:tav>
                                      </p:tavLst>
                                    </p:anim>
                                    <p:anim calcmode="lin" valueType="num">
                                      <p:cBhvr>
                                        <p:cTn id="53" dur="500"/>
                                        <p:tgtEl>
                                          <p:spTgt spid="1030"/>
                                        </p:tgtEl>
                                        <p:attrNameLst>
                                          <p:attrName>ppt_h</p:attrName>
                                        </p:attrNameLst>
                                      </p:cBhvr>
                                      <p:tavLst>
                                        <p:tav tm="0">
                                          <p:val>
                                            <p:strVal val="ppt_h"/>
                                          </p:val>
                                        </p:tav>
                                        <p:tav tm="100000">
                                          <p:val>
                                            <p:fltVal val="0"/>
                                          </p:val>
                                        </p:tav>
                                      </p:tavLst>
                                    </p:anim>
                                    <p:animEffect transition="out" filter="fade">
                                      <p:cBhvr>
                                        <p:cTn id="54" dur="500"/>
                                        <p:tgtEl>
                                          <p:spTgt spid="1030"/>
                                        </p:tgtEl>
                                      </p:cBhvr>
                                    </p:animEffect>
                                    <p:set>
                                      <p:cBhvr>
                                        <p:cTn id="55" dur="1" fill="hold">
                                          <p:stCondLst>
                                            <p:cond delay="499"/>
                                          </p:stCondLst>
                                        </p:cTn>
                                        <p:tgtEl>
                                          <p:spTgt spid="103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9"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fmla="#ppt_w*sin(2.5*pi*$)">
                                          <p:val>
                                            <p:fltVal val="0"/>
                                          </p:val>
                                        </p:tav>
                                        <p:tav tm="100000">
                                          <p:val>
                                            <p:fltVal val="1"/>
                                          </p:val>
                                        </p:tav>
                                      </p:tavLst>
                                    </p:anim>
                                    <p:anim calcmode="lin" valueType="num">
                                      <p:cBhvr>
                                        <p:cTn id="63" dur="1000" fill="hold"/>
                                        <p:tgtEl>
                                          <p:spTgt spid="14"/>
                                        </p:tgtEl>
                                        <p:attrNameLst>
                                          <p:attrName>ppt_h</p:attrName>
                                        </p:attrNameLst>
                                      </p:cBhvr>
                                      <p:tavLst>
                                        <p:tav tm="0">
                                          <p:val>
                                            <p:strVal val="#ppt_h"/>
                                          </p:val>
                                        </p:tav>
                                        <p:tav tm="100000">
                                          <p:val>
                                            <p:strVal val="#ppt_h"/>
                                          </p:val>
                                        </p:tav>
                                      </p:tavLst>
                                    </p:anim>
                                  </p:childTnLst>
                                </p:cTn>
                              </p:par>
                              <p:par>
                                <p:cTn id="64" presetID="26" presetClass="emph" presetSubtype="0" fill="hold" nodeType="withEffect">
                                  <p:stCondLst>
                                    <p:cond delay="0"/>
                                  </p:stCondLst>
                                  <p:childTnLst>
                                    <p:animEffect transition="out" filter="fade">
                                      <p:cBhvr>
                                        <p:cTn id="65" dur="500" tmFilter="0, 0; .2, .5; .8, .5; 1, 0"/>
                                        <p:tgtEl>
                                          <p:spTgt spid="14"/>
                                        </p:tgtEl>
                                      </p:cBhvr>
                                    </p:animEffect>
                                    <p:animScale>
                                      <p:cBhvr>
                                        <p:cTn id="66" dur="250" autoRev="1" fill="hold"/>
                                        <p:tgtEl>
                                          <p:spTgt spid="14"/>
                                        </p:tgtEl>
                                      </p:cBhvr>
                                      <p:by x="105000" y="105000"/>
                                    </p:animScale>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xit" presetSubtype="0" fill="hold" nodeType="clickEffect">
                                  <p:stCondLst>
                                    <p:cond delay="0"/>
                                  </p:stCondLst>
                                  <p:childTnLst>
                                    <p:anim calcmode="lin" valueType="num">
                                      <p:cBhvr>
                                        <p:cTn id="73" dur="500"/>
                                        <p:tgtEl>
                                          <p:spTgt spid="14"/>
                                        </p:tgtEl>
                                        <p:attrNameLst>
                                          <p:attrName>ppt_w</p:attrName>
                                        </p:attrNameLst>
                                      </p:cBhvr>
                                      <p:tavLst>
                                        <p:tav tm="0">
                                          <p:val>
                                            <p:strVal val="ppt_w"/>
                                          </p:val>
                                        </p:tav>
                                        <p:tav tm="100000">
                                          <p:val>
                                            <p:fltVal val="0"/>
                                          </p:val>
                                        </p:tav>
                                      </p:tavLst>
                                    </p:anim>
                                    <p:anim calcmode="lin" valueType="num">
                                      <p:cBhvr>
                                        <p:cTn id="74" dur="500"/>
                                        <p:tgtEl>
                                          <p:spTgt spid="14"/>
                                        </p:tgtEl>
                                        <p:attrNameLst>
                                          <p:attrName>ppt_h</p:attrName>
                                        </p:attrNameLst>
                                      </p:cBhvr>
                                      <p:tavLst>
                                        <p:tav tm="0">
                                          <p:val>
                                            <p:strVal val="ppt_h"/>
                                          </p:val>
                                        </p:tav>
                                        <p:tav tm="100000">
                                          <p:val>
                                            <p:fltVal val="0"/>
                                          </p:val>
                                        </p:tav>
                                      </p:tavLst>
                                    </p:anim>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par>
                          <p:cTn id="80" fill="hold">
                            <p:stCondLst>
                              <p:cond delay="500"/>
                            </p:stCondLst>
                            <p:childTnLst>
                              <p:par>
                                <p:cTn id="81" presetID="53"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par>
                          <p:cTn id="86" fill="hold">
                            <p:stCondLst>
                              <p:cond delay="1000"/>
                            </p:stCondLst>
                            <p:childTnLst>
                              <p:par>
                                <p:cTn id="87" presetID="0" presetClass="path" presetSubtype="0" accel="50000" decel="50000" fill="hold" grpId="1" nodeType="afterEffect">
                                  <p:stCondLst>
                                    <p:cond delay="0"/>
                                  </p:stCondLst>
                                  <p:childTnLst>
                                    <p:animMotion origin="layout" path="M 0.01614 -0.00116 C 0.03125 -0.01621 0.04652 -0.03125 0.00052 -0.05417 C -0.04549 -0.07709 -0.17587 -0.13681 -0.25973 -0.13912 C -0.34358 -0.14144 -0.45886 -0.09746 -0.50278 -0.06783 C -0.54671 -0.0382 -0.52049 0.02106 -0.52362 0.03796 " pathEditMode="relative" rAng="0" ptsTypes="aaaaA">
                                      <p:cBhvr>
                                        <p:cTn id="88" dur="1000" fill="hold"/>
                                        <p:tgtEl>
                                          <p:spTgt spid="12"/>
                                        </p:tgtEl>
                                        <p:attrNameLst>
                                          <p:attrName>ppt_x</p:attrName>
                                          <p:attrName>ppt_y</p:attrName>
                                        </p:attrNameLst>
                                      </p:cBhvr>
                                      <p:rCtr x="-266" y="-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12" grpId="0" animBg="1"/>
      <p:bldP spid="12" grpId="1" animBg="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8" name="Imagem 4" descr="consulta.bmp"/>
          <p:cNvPicPr>
            <a:picLocks noChangeAspect="1"/>
          </p:cNvPicPr>
          <p:nvPr/>
        </p:nvPicPr>
        <p:blipFill>
          <a:blip r:embed="rId3" cstate="print"/>
          <a:srcRect/>
          <a:stretch>
            <a:fillRect/>
          </a:stretch>
        </p:blipFill>
        <p:spPr bwMode="auto">
          <a:xfrm>
            <a:off x="6286512" y="3000372"/>
            <a:ext cx="1714500" cy="1150938"/>
          </a:xfrm>
          <a:prstGeom prst="rect">
            <a:avLst/>
          </a:prstGeom>
          <a:noFill/>
          <a:ln w="9525">
            <a:noFill/>
            <a:miter lim="800000"/>
            <a:headEnd/>
            <a:tailEnd/>
          </a:ln>
        </p:spPr>
      </p:pic>
      <p:pic>
        <p:nvPicPr>
          <p:cNvPr id="21" name="Imagem 20"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4598" y="2571744"/>
            <a:ext cx="1712824" cy="2071702"/>
          </a:xfrm>
          <a:prstGeom prst="rect">
            <a:avLst/>
          </a:prstGeom>
        </p:spPr>
      </p:pic>
      <p:sp>
        <p:nvSpPr>
          <p:cNvPr id="22" name="Retângulo 21"/>
          <p:cNvSpPr/>
          <p:nvPr/>
        </p:nvSpPr>
        <p:spPr>
          <a:xfrm>
            <a:off x="1643042" y="3000372"/>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3" name="Retângulo 22"/>
          <p:cNvSpPr/>
          <p:nvPr/>
        </p:nvSpPr>
        <p:spPr>
          <a:xfrm>
            <a:off x="1500166" y="3071810"/>
            <a:ext cx="1143008" cy="1500198"/>
          </a:xfrm>
          <a:prstGeom prst="rect">
            <a:avLst/>
          </a:prstGeom>
          <a:blipFill>
            <a:blip r:embed="rId5"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24" name="Imagem 23" descr="resultado BLAST.bmp"/>
          <p:cNvPicPr>
            <a:picLocks noChangeAspect="1"/>
          </p:cNvPicPr>
          <p:nvPr/>
        </p:nvPicPr>
        <p:blipFill>
          <a:blip r:embed="rId6" cstate="print"/>
          <a:srcRect/>
          <a:stretch>
            <a:fillRect/>
          </a:stretch>
        </p:blipFill>
        <p:spPr bwMode="auto">
          <a:xfrm>
            <a:off x="1500166" y="3373452"/>
            <a:ext cx="1126501" cy="9128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4598" y="2571744"/>
            <a:ext cx="1712824" cy="2071702"/>
          </a:xfrm>
          <a:prstGeom prst="rect">
            <a:avLst/>
          </a:prstGeom>
        </p:spPr>
      </p:pic>
      <p:pic>
        <p:nvPicPr>
          <p:cNvPr id="36" name="Imagem 5" descr="compaq-presario-f762nr-notebook-pc.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37" name="Imagem 4" descr="consulta.bmp"/>
          <p:cNvPicPr>
            <a:picLocks noChangeAspect="1"/>
          </p:cNvPicPr>
          <p:nvPr/>
        </p:nvPicPr>
        <p:blipFill>
          <a:blip r:embed="rId5" cstate="print"/>
          <a:srcRect/>
          <a:stretch>
            <a:fillRect/>
          </a:stretch>
        </p:blipFill>
        <p:spPr bwMode="auto">
          <a:xfrm>
            <a:off x="6286512" y="3000372"/>
            <a:ext cx="1714500" cy="1150938"/>
          </a:xfrm>
          <a:prstGeom prst="rect">
            <a:avLst/>
          </a:prstGeom>
          <a:noFill/>
          <a:ln w="9525">
            <a:noFill/>
            <a:miter lim="800000"/>
            <a:headEnd/>
            <a:tailEnd/>
          </a:ln>
        </p:spPr>
      </p:pic>
      <p:pic>
        <p:nvPicPr>
          <p:cNvPr id="38" name="Imagem 37"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4598" y="2571744"/>
            <a:ext cx="1712824" cy="2071702"/>
          </a:xfrm>
          <a:prstGeom prst="rect">
            <a:avLst/>
          </a:prstGeom>
        </p:spPr>
      </p:pic>
      <p:sp>
        <p:nvSpPr>
          <p:cNvPr id="39" name="Retângulo 38"/>
          <p:cNvSpPr/>
          <p:nvPr/>
        </p:nvSpPr>
        <p:spPr>
          <a:xfrm>
            <a:off x="1643042" y="3000372"/>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40" name="Retângulo 39"/>
          <p:cNvSpPr/>
          <p:nvPr/>
        </p:nvSpPr>
        <p:spPr>
          <a:xfrm>
            <a:off x="1500166" y="3071810"/>
            <a:ext cx="1143008" cy="1500198"/>
          </a:xfrm>
          <a:prstGeom prst="rect">
            <a:avLst/>
          </a:prstGeom>
          <a:blipFill>
            <a:blip r:embed="rId6"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41" name="Imagem 40" descr="resultado BLAST.bmp"/>
          <p:cNvPicPr>
            <a:picLocks noChangeAspect="1"/>
          </p:cNvPicPr>
          <p:nvPr/>
        </p:nvPicPr>
        <p:blipFill>
          <a:blip r:embed="rId7" cstate="print"/>
          <a:srcRect/>
          <a:stretch>
            <a:fillRect/>
          </a:stretch>
        </p:blipFill>
        <p:spPr bwMode="auto">
          <a:xfrm>
            <a:off x="1500166" y="3373452"/>
            <a:ext cx="1126501" cy="912804"/>
          </a:xfrm>
          <a:prstGeom prst="rect">
            <a:avLst/>
          </a:prstGeom>
          <a:noFill/>
          <a:ln w="9525">
            <a:noFill/>
            <a:miter lim="800000"/>
            <a:headEnd/>
            <a:tailEnd/>
          </a:ln>
        </p:spPr>
      </p:pic>
      <p:pic>
        <p:nvPicPr>
          <p:cNvPr id="12" name="Imagem 11" descr="resultado BLAST.bmp"/>
          <p:cNvPicPr>
            <a:picLocks noChangeAspect="1"/>
          </p:cNvPicPr>
          <p:nvPr/>
        </p:nvPicPr>
        <p:blipFill>
          <a:blip r:embed="rId7" cstate="print"/>
          <a:srcRect/>
          <a:stretch>
            <a:fillRect/>
          </a:stretch>
        </p:blipFill>
        <p:spPr bwMode="auto">
          <a:xfrm>
            <a:off x="214313" y="1357313"/>
            <a:ext cx="7929562" cy="4127500"/>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8"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71604" y="5786454"/>
            <a:ext cx="187995" cy="285752"/>
          </a:xfrm>
          <a:prstGeom prst="rect">
            <a:avLst/>
          </a:prstGeom>
          <a:noFill/>
          <a:ln w="9525">
            <a:noFill/>
            <a:miter lim="800000"/>
            <a:headEnd/>
            <a:tailEnd/>
          </a:ln>
        </p:spPr>
      </p:pic>
      <p:pic>
        <p:nvPicPr>
          <p:cNvPr id="2050" name="Picture 2"/>
          <p:cNvPicPr>
            <a:picLocks noChangeAspect="1" noChangeArrowheads="1"/>
          </p:cNvPicPr>
          <p:nvPr/>
        </p:nvPicPr>
        <p:blipFill>
          <a:blip r:embed="rId9" cstate="print"/>
          <a:srcRect/>
          <a:stretch>
            <a:fillRect/>
          </a:stretch>
        </p:blipFill>
        <p:spPr bwMode="auto">
          <a:xfrm>
            <a:off x="500034" y="0"/>
            <a:ext cx="6087540" cy="6574834"/>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r="2326" b="11619"/>
          <a:stretch>
            <a:fillRect/>
          </a:stretch>
        </p:blipFill>
        <p:spPr bwMode="auto">
          <a:xfrm>
            <a:off x="500034" y="0"/>
            <a:ext cx="6000792" cy="657227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0" presetClass="path" presetSubtype="0" accel="50000" decel="50000" fill="hold" nodeType="afterEffect">
                                  <p:stCondLst>
                                    <p:cond delay="0"/>
                                  </p:stCondLst>
                                  <p:childTnLst>
                                    <p:animMotion origin="layout" path="M -0.00798 0.05254 L -0.06805 -0.51158 " pathEditMode="relative" rAng="0" ptsTypes="AA">
                                      <p:cBhvr>
                                        <p:cTn id="17" dur="1000" fill="hold"/>
                                        <p:tgtEl>
                                          <p:spTgt spid="8"/>
                                        </p:tgtEl>
                                        <p:attrNameLst>
                                          <p:attrName>ppt_x</p:attrName>
                                          <p:attrName>ppt_y</p:attrName>
                                        </p:attrNameLst>
                                      </p:cBhvr>
                                      <p:rCtr x="-30" y="-282"/>
                                    </p:animMotion>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53"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xit" presetSubtype="0" fill="hold" nodeType="clickEffect">
                                  <p:stCondLst>
                                    <p:cond delay="0"/>
                                  </p:stCondLst>
                                  <p:childTnLst>
                                    <p:anim calcmode="lin" valueType="num">
                                      <p:cBhvr>
                                        <p:cTn id="40" dur="500"/>
                                        <p:tgtEl>
                                          <p:spTgt spid="2050"/>
                                        </p:tgtEl>
                                        <p:attrNameLst>
                                          <p:attrName>ppt_w</p:attrName>
                                        </p:attrNameLst>
                                      </p:cBhvr>
                                      <p:tavLst>
                                        <p:tav tm="0">
                                          <p:val>
                                            <p:strVal val="ppt_w"/>
                                          </p:val>
                                        </p:tav>
                                        <p:tav tm="100000">
                                          <p:val>
                                            <p:fltVal val="0"/>
                                          </p:val>
                                        </p:tav>
                                      </p:tavLst>
                                    </p:anim>
                                    <p:anim calcmode="lin" valueType="num">
                                      <p:cBhvr>
                                        <p:cTn id="41" dur="500"/>
                                        <p:tgtEl>
                                          <p:spTgt spid="2050"/>
                                        </p:tgtEl>
                                        <p:attrNameLst>
                                          <p:attrName>ppt_h</p:attrName>
                                        </p:attrNameLst>
                                      </p:cBhvr>
                                      <p:tavLst>
                                        <p:tav tm="0">
                                          <p:val>
                                            <p:strVal val="ppt_h"/>
                                          </p:val>
                                        </p:tav>
                                        <p:tav tm="100000">
                                          <p:val>
                                            <p:fltVal val="0"/>
                                          </p:val>
                                        </p:tav>
                                      </p:tavLst>
                                    </p:anim>
                                    <p:animEffect transition="out" filter="fade">
                                      <p:cBhvr>
                                        <p:cTn id="42" dur="500"/>
                                        <p:tgtEl>
                                          <p:spTgt spid="2050"/>
                                        </p:tgtEl>
                                      </p:cBhvr>
                                    </p:animEffect>
                                    <p:set>
                                      <p:cBhvr>
                                        <p:cTn id="43" dur="1" fill="hold">
                                          <p:stCondLst>
                                            <p:cond delay="499"/>
                                          </p:stCondLst>
                                        </p:cTn>
                                        <p:tgtEl>
                                          <p:spTgt spid="2050"/>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500"/>
                                        <p:tgtEl>
                                          <p:spTgt spid="2051"/>
                                        </p:tgtEl>
                                        <p:attrNameLst>
                                          <p:attrName>ppt_w</p:attrName>
                                        </p:attrNameLst>
                                      </p:cBhvr>
                                      <p:tavLst>
                                        <p:tav tm="0">
                                          <p:val>
                                            <p:strVal val="ppt_w"/>
                                          </p:val>
                                        </p:tav>
                                        <p:tav tm="100000">
                                          <p:val>
                                            <p:fltVal val="0"/>
                                          </p:val>
                                        </p:tav>
                                      </p:tavLst>
                                    </p:anim>
                                    <p:anim calcmode="lin" valueType="num">
                                      <p:cBhvr>
                                        <p:cTn id="46" dur="500"/>
                                        <p:tgtEl>
                                          <p:spTgt spid="2051"/>
                                        </p:tgtEl>
                                        <p:attrNameLst>
                                          <p:attrName>ppt_h</p:attrName>
                                        </p:attrNameLst>
                                      </p:cBhvr>
                                      <p:tavLst>
                                        <p:tav tm="0">
                                          <p:val>
                                            <p:strVal val="ppt_h"/>
                                          </p:val>
                                        </p:tav>
                                        <p:tav tm="100000">
                                          <p:val>
                                            <p:fltVal val="0"/>
                                          </p:val>
                                        </p:tav>
                                      </p:tavLst>
                                    </p:anim>
                                    <p:animEffect transition="out" filter="fade">
                                      <p:cBhvr>
                                        <p:cTn id="47" dur="500"/>
                                        <p:tgtEl>
                                          <p:spTgt spid="2051"/>
                                        </p:tgtEl>
                                      </p:cBhvr>
                                    </p:animEffect>
                                    <p:set>
                                      <p:cBhvr>
                                        <p:cTn id="48"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4598" y="2571744"/>
            <a:ext cx="1712824" cy="2071702"/>
          </a:xfrm>
          <a:prstGeom prst="rect">
            <a:avLst/>
          </a:prstGeom>
        </p:spPr>
      </p:pic>
      <p:pic>
        <p:nvPicPr>
          <p:cNvPr id="14" name="Imagem 5"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pic>
        <p:nvPicPr>
          <p:cNvPr id="18" name="Imagem 4" descr="consulta.bmp"/>
          <p:cNvPicPr>
            <a:picLocks noChangeAspect="1"/>
          </p:cNvPicPr>
          <p:nvPr/>
        </p:nvPicPr>
        <p:blipFill>
          <a:blip r:embed="rId4" cstate="print"/>
          <a:srcRect/>
          <a:stretch>
            <a:fillRect/>
          </a:stretch>
        </p:blipFill>
        <p:spPr bwMode="auto">
          <a:xfrm>
            <a:off x="6286512" y="3000372"/>
            <a:ext cx="1714500" cy="1150938"/>
          </a:xfrm>
          <a:prstGeom prst="rect">
            <a:avLst/>
          </a:prstGeom>
          <a:noFill/>
          <a:ln w="9525">
            <a:noFill/>
            <a:miter lim="800000"/>
            <a:headEnd/>
            <a:tailEnd/>
          </a:ln>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24" name="Imagem 23" descr="tux-einstein.png"/>
          <p:cNvPicPr>
            <a:picLocks noChangeAspect="1"/>
          </p:cNvPicPr>
          <p:nvPr/>
        </p:nvPicPr>
        <p:blipFill>
          <a:blip r:embed="rId2" cstate="print">
            <a:duotone>
              <a:prstClr val="black"/>
              <a:schemeClr val="accent3">
                <a:tint val="45000"/>
                <a:satMod val="400000"/>
              </a:schemeClr>
            </a:duotone>
          </a:blip>
          <a:stretch>
            <a:fillRect/>
          </a:stretch>
        </p:blipFill>
        <p:spPr>
          <a:xfrm>
            <a:off x="287408" y="3803200"/>
            <a:ext cx="998444" cy="1207642"/>
          </a:xfrm>
          <a:prstGeom prst="rect">
            <a:avLst/>
          </a:prstGeom>
          <a:noFill/>
        </p:spPr>
      </p:pic>
      <p:pic>
        <p:nvPicPr>
          <p:cNvPr id="25" name="Imagem 24" descr="tux-einstein.png"/>
          <p:cNvPicPr>
            <a:picLocks noChangeAspect="1"/>
          </p:cNvPicPr>
          <p:nvPr/>
        </p:nvPicPr>
        <p:blipFill>
          <a:blip r:embed="rId2" cstate="print">
            <a:duotone>
              <a:prstClr val="black"/>
              <a:schemeClr val="accent5">
                <a:tint val="45000"/>
                <a:satMod val="400000"/>
              </a:schemeClr>
            </a:duotone>
          </a:blip>
          <a:stretch>
            <a:fillRect/>
          </a:stretch>
        </p:blipFill>
        <p:spPr>
          <a:xfrm>
            <a:off x="500034" y="4000504"/>
            <a:ext cx="998444" cy="1207642"/>
          </a:xfrm>
          <a:prstGeom prst="rect">
            <a:avLst/>
          </a:prstGeom>
        </p:spPr>
      </p:pic>
      <p:pic>
        <p:nvPicPr>
          <p:cNvPr id="26" name="Imagem 25" descr="tux-einstein.png"/>
          <p:cNvPicPr>
            <a:picLocks noChangeAspect="1"/>
          </p:cNvPicPr>
          <p:nvPr/>
        </p:nvPicPr>
        <p:blipFill>
          <a:blip r:embed="rId2" cstate="print">
            <a:duotone>
              <a:prstClr val="black"/>
              <a:schemeClr val="accent1">
                <a:tint val="45000"/>
                <a:satMod val="400000"/>
              </a:schemeClr>
            </a:duotone>
          </a:blip>
          <a:stretch>
            <a:fillRect/>
          </a:stretch>
        </p:blipFill>
        <p:spPr>
          <a:xfrm>
            <a:off x="714348" y="4214818"/>
            <a:ext cx="998444" cy="1207642"/>
          </a:xfrm>
          <a:prstGeom prst="rect">
            <a:avLst/>
          </a:prstGeom>
        </p:spPr>
      </p:pic>
      <p:pic>
        <p:nvPicPr>
          <p:cNvPr id="12" name="Imagem 8" descr="rede 2.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714744" y="1857364"/>
            <a:ext cx="5143500" cy="3687763"/>
          </a:xfrm>
          <a:prstGeom prst="rect">
            <a:avLst/>
          </a:prstGeom>
          <a:noFill/>
          <a:ln w="9525">
            <a:noFill/>
            <a:miter lim="800000"/>
            <a:headEnd/>
            <a:tailEnd/>
          </a:ln>
        </p:spPr>
      </p:pic>
      <p:sp>
        <p:nvSpPr>
          <p:cNvPr id="16" name="Retângulo 15"/>
          <p:cNvSpPr/>
          <p:nvPr/>
        </p:nvSpPr>
        <p:spPr>
          <a:xfrm>
            <a:off x="1643042" y="3000372"/>
            <a:ext cx="1143008" cy="1500198"/>
          </a:xfrm>
          <a:prstGeom prst="rect">
            <a:avLst/>
          </a:prstGeom>
          <a:solidFill>
            <a:srgbClr val="FFFF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Retângulo 16"/>
          <p:cNvSpPr/>
          <p:nvPr/>
        </p:nvSpPr>
        <p:spPr>
          <a:xfrm>
            <a:off x="1500166" y="3071810"/>
            <a:ext cx="1143008" cy="1500198"/>
          </a:xfrm>
          <a:prstGeom prst="rect">
            <a:avLst/>
          </a:prstGeom>
          <a:blipFill>
            <a:blip r:embed="rId6" cstate="print"/>
            <a:tile tx="0" ty="0" sx="100000" sy="100000" flip="none" algn="tl"/>
          </a:blip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pic>
        <p:nvPicPr>
          <p:cNvPr id="19" name="Imagem 18" descr="resultado BLAST.bmp"/>
          <p:cNvPicPr>
            <a:picLocks noChangeAspect="1"/>
          </p:cNvPicPr>
          <p:nvPr/>
        </p:nvPicPr>
        <p:blipFill>
          <a:blip r:embed="rId7" cstate="print"/>
          <a:srcRect/>
          <a:stretch>
            <a:fillRect/>
          </a:stretch>
        </p:blipFill>
        <p:spPr bwMode="auto">
          <a:xfrm>
            <a:off x="1500166" y="3373452"/>
            <a:ext cx="1126501" cy="91280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Missão</a:t>
            </a:r>
            <a:endParaRPr lang="pt-BR" dirty="0"/>
          </a:p>
        </p:txBody>
      </p:sp>
      <p:sp>
        <p:nvSpPr>
          <p:cNvPr id="17411" name="Espaço Reservado para Conteúdo 4"/>
          <p:cNvSpPr>
            <a:spLocks noGrp="1"/>
          </p:cNvSpPr>
          <p:nvPr>
            <p:ph idx="1"/>
          </p:nvPr>
        </p:nvSpPr>
        <p:spPr/>
        <p:txBody>
          <a:bodyPr/>
          <a:lstStyle/>
          <a:p>
            <a:r>
              <a:rPr lang="pt-BR" sz="4000" smtClean="0">
                <a:latin typeface="Times New Roman" pitchFamily="18" charset="0"/>
                <a:cs typeface="Times New Roman" pitchFamily="18" charset="0"/>
              </a:rPr>
              <a:t>Solucionar de forma otimizada os problemas que exijam alto esforço computacional e assim assegurar a satisfação dos clientes</a:t>
            </a:r>
          </a:p>
          <a:p>
            <a:endParaRPr lang="pt-B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lstStyle/>
          <a:p>
            <a:pPr algn="just"/>
            <a:r>
              <a:rPr lang="pt-BR" sz="2800" dirty="0" smtClean="0"/>
              <a:t>Não armazenamento de configurações do usuário</a:t>
            </a:r>
          </a:p>
          <a:p>
            <a:pPr algn="just"/>
            <a:r>
              <a:rPr lang="pt-BR" sz="2800" dirty="0" smtClean="0"/>
              <a:t>Processamento muito demorado</a:t>
            </a:r>
          </a:p>
          <a:p>
            <a:pPr algn="just"/>
            <a:r>
              <a:rPr lang="pt-BR" sz="2800" dirty="0" smtClean="0"/>
              <a:t>Uso do algoritmo blast (menos preciso que o Smith-Waterman)</a:t>
            </a:r>
          </a:p>
          <a:p>
            <a:pPr algn="just"/>
            <a:r>
              <a:rPr lang="pt-BR" sz="2800" dirty="0" smtClean="0"/>
              <a:t>Penalidades aumentam muito o tempo de busca</a:t>
            </a:r>
          </a:p>
          <a:p>
            <a:pPr algn="just"/>
            <a:r>
              <a:rPr lang="pt-BR" sz="2800" dirty="0" smtClean="0"/>
              <a:t>Saída não corresponde às reais necessidades do usuário. </a:t>
            </a:r>
          </a:p>
          <a:p>
            <a:pPr lvl="1" algn="just">
              <a:buFont typeface="Wingdings" pitchFamily="2" charset="2"/>
              <a:buChar char="Ø"/>
            </a:pPr>
            <a:r>
              <a:rPr lang="pt-BR" sz="1800" b="1" dirty="0" smtClean="0"/>
              <a:t>Em pesquisa realizada com 10 usuários, 100% respondeu que a saída é complexa e tem excesso de informações.</a:t>
            </a:r>
          </a:p>
          <a:p>
            <a:pPr>
              <a:buNone/>
            </a:pPr>
            <a:endParaRPr lang="pt-BR" sz="2400" dirty="0" smtClean="0"/>
          </a:p>
          <a:p>
            <a:pPr>
              <a:buNone/>
            </a:pPr>
            <a:endParaRPr lang="pt-BR" sz="2400" dirty="0" smtClean="0"/>
          </a:p>
          <a:p>
            <a:pPr>
              <a:buNone/>
            </a:pPr>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lstStyle/>
          <a:p>
            <a:pPr algn="just"/>
            <a:r>
              <a:rPr lang="pt-BR" sz="2800" dirty="0" smtClean="0"/>
              <a:t>Necessidade de criar programas para formatar a saída, para fazer o download dos bancos mundiais e para manter suas atualizações.</a:t>
            </a:r>
          </a:p>
          <a:p>
            <a:pPr algn="just"/>
            <a:r>
              <a:rPr lang="pt-BR" sz="2800" dirty="0" smtClean="0"/>
              <a:t>Necessidade de montar rede local para compartilhar dados entre membros de uma mesma pesquisa</a:t>
            </a:r>
          </a:p>
          <a:p>
            <a:pPr algn="just"/>
            <a:r>
              <a:rPr lang="pt-BR" sz="2800" dirty="0" smtClean="0"/>
              <a:t>Dificuldade de acesso fora da rede local</a:t>
            </a:r>
          </a:p>
          <a:p>
            <a:pPr>
              <a:buNone/>
            </a:pPr>
            <a:endParaRPr lang="pt-BR" sz="2400" dirty="0" smtClean="0"/>
          </a:p>
          <a:p>
            <a:pPr>
              <a:buNone/>
            </a:pPr>
            <a:endParaRPr lang="pt-BR" sz="2400" dirty="0" smtClean="0"/>
          </a:p>
          <a:p>
            <a:pPr>
              <a:buNone/>
            </a:pPr>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Valores desejados</a:t>
            </a:r>
            <a:endParaRPr lang="pt-BR" dirty="0"/>
          </a:p>
        </p:txBody>
      </p:sp>
      <p:sp>
        <p:nvSpPr>
          <p:cNvPr id="3" name="Espaço Reservado para Conteúdo 2"/>
          <p:cNvSpPr>
            <a:spLocks noGrp="1"/>
          </p:cNvSpPr>
          <p:nvPr>
            <p:ph idx="1"/>
          </p:nvPr>
        </p:nvSpPr>
        <p:spPr/>
        <p:txBody>
          <a:bodyPr/>
          <a:lstStyle/>
          <a:p>
            <a:pPr algn="just"/>
            <a:r>
              <a:rPr lang="pt-BR" sz="2800" dirty="0" smtClean="0"/>
              <a:t>Armazenamento de configurações de entrada e saída</a:t>
            </a:r>
          </a:p>
          <a:p>
            <a:pPr algn="just"/>
            <a:r>
              <a:rPr lang="pt-BR" sz="2800" dirty="0" smtClean="0"/>
              <a:t>Velocidade</a:t>
            </a:r>
          </a:p>
          <a:p>
            <a:pPr algn="just"/>
            <a:r>
              <a:rPr lang="pt-BR" sz="2800" dirty="0" smtClean="0"/>
              <a:t>Não existência de penalidades</a:t>
            </a:r>
          </a:p>
          <a:p>
            <a:pPr algn="just"/>
            <a:r>
              <a:rPr lang="pt-BR" sz="2800" dirty="0" smtClean="0"/>
              <a:t>Privacidade = fazer comparação com banco privado antes de integrar os dados ao banco mundial</a:t>
            </a:r>
          </a:p>
          <a:p>
            <a:pPr algn="just"/>
            <a:r>
              <a:rPr lang="pt-BR" sz="2800" dirty="0" smtClean="0"/>
              <a:t>Usar o algoritmo Smith-Waterman na comparação</a:t>
            </a:r>
          </a:p>
          <a:p>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Valores desejados</a:t>
            </a:r>
            <a:endParaRPr lang="pt-BR" dirty="0"/>
          </a:p>
        </p:txBody>
      </p:sp>
      <p:sp>
        <p:nvSpPr>
          <p:cNvPr id="3" name="Espaço Reservado para Conteúdo 2"/>
          <p:cNvSpPr>
            <a:spLocks noGrp="1"/>
          </p:cNvSpPr>
          <p:nvPr>
            <p:ph idx="1"/>
          </p:nvPr>
        </p:nvSpPr>
        <p:spPr/>
        <p:txBody>
          <a:bodyPr/>
          <a:lstStyle/>
          <a:p>
            <a:pPr algn="just"/>
            <a:r>
              <a:rPr lang="pt-BR" sz="2800" dirty="0" smtClean="0"/>
              <a:t>Disponibilidade = facilidade de acesso aos dados da pesquisa de qualquer lugar</a:t>
            </a:r>
          </a:p>
          <a:p>
            <a:pPr algn="just"/>
            <a:r>
              <a:rPr lang="pt-BR" sz="2800" dirty="0" smtClean="0"/>
              <a:t>Compartilhamento de dados na web = compartilhar dados entre membros da pesquisa sem precisar montar rede local</a:t>
            </a:r>
          </a:p>
          <a:p>
            <a:pPr algn="just"/>
            <a:r>
              <a:rPr lang="pt-BR" sz="2800" dirty="0" smtClean="0"/>
              <a:t>Não precisar fazer download e manter atualizações do banco mundial</a:t>
            </a:r>
          </a:p>
          <a:p>
            <a:endParaRPr lang="pt-BR" sz="2400" dirty="0" smtClean="0"/>
          </a:p>
          <a:p>
            <a:endParaRPr lang="pt-BR" sz="2400" dirty="0" smtClean="0"/>
          </a:p>
          <a:p>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Concorrentes</a:t>
            </a:r>
            <a:endParaRPr lang="pt-BR" dirty="0"/>
          </a:p>
        </p:txBody>
      </p:sp>
      <p:pic>
        <p:nvPicPr>
          <p:cNvPr id="4" name="Imagem 3" descr="clcbio_normal.jpg"/>
          <p:cNvPicPr>
            <a:picLocks noChangeAspect="1"/>
          </p:cNvPicPr>
          <p:nvPr/>
        </p:nvPicPr>
        <p:blipFill>
          <a:blip r:embed="rId2" cstate="print"/>
          <a:srcRect/>
          <a:stretch>
            <a:fillRect/>
          </a:stretch>
        </p:blipFill>
        <p:spPr bwMode="auto">
          <a:xfrm>
            <a:off x="3929058" y="4857759"/>
            <a:ext cx="1571636" cy="1571633"/>
          </a:xfrm>
          <a:prstGeom prst="rect">
            <a:avLst/>
          </a:prstGeom>
          <a:solidFill>
            <a:schemeClr val="bg1"/>
          </a:solidFill>
          <a:ln w="9525">
            <a:noFill/>
            <a:miter lim="800000"/>
            <a:headEnd/>
            <a:tailEnd/>
          </a:ln>
        </p:spPr>
      </p:pic>
      <p:pic>
        <p:nvPicPr>
          <p:cNvPr id="5" name="Imagem 4" descr="485px-US-NLM-NCBI-Logo.svg.png"/>
          <p:cNvPicPr>
            <a:picLocks noChangeAspect="1"/>
          </p:cNvPicPr>
          <p:nvPr/>
        </p:nvPicPr>
        <p:blipFill>
          <a:blip r:embed="rId3" cstate="print"/>
          <a:srcRect/>
          <a:stretch>
            <a:fillRect/>
          </a:stretch>
        </p:blipFill>
        <p:spPr bwMode="auto">
          <a:xfrm rot="21131514">
            <a:off x="1378668" y="2969262"/>
            <a:ext cx="1187391" cy="1447428"/>
          </a:xfrm>
          <a:prstGeom prst="rect">
            <a:avLst/>
          </a:prstGeom>
          <a:noFill/>
          <a:ln w="9525">
            <a:noFill/>
            <a:miter lim="800000"/>
            <a:headEnd/>
            <a:tailEnd/>
          </a:ln>
        </p:spPr>
      </p:pic>
      <p:sp>
        <p:nvSpPr>
          <p:cNvPr id="7" name="CaixaDeTexto 6"/>
          <p:cNvSpPr txBox="1"/>
          <p:nvPr/>
        </p:nvSpPr>
        <p:spPr>
          <a:xfrm>
            <a:off x="785786" y="1928802"/>
            <a:ext cx="2428892" cy="369332"/>
          </a:xfrm>
          <a:prstGeom prst="rect">
            <a:avLst/>
          </a:prstGeom>
          <a:noFill/>
        </p:spPr>
        <p:txBody>
          <a:bodyPr wrap="square" rtlCol="0">
            <a:spAutoFit/>
          </a:bodyPr>
          <a:lstStyle/>
          <a:p>
            <a:pPr marL="341313" indent="-341313" eaLnBrk="0" hangingPunct="0">
              <a:spcBef>
                <a:spcPct val="20000"/>
              </a:spcBef>
              <a:buClr>
                <a:schemeClr val="accent1"/>
              </a:buClr>
              <a:buSzPct val="70000"/>
            </a:pPr>
            <a:r>
              <a:rPr lang="pt-BR" dirty="0" smtClean="0">
                <a:solidFill>
                  <a:schemeClr val="tx2"/>
                </a:solidFill>
                <a:latin typeface="+mn-lt"/>
                <a:cs typeface="+mn-cs"/>
              </a:rPr>
              <a:t>Produtos on-line</a:t>
            </a:r>
          </a:p>
        </p:txBody>
      </p:sp>
      <p:pic>
        <p:nvPicPr>
          <p:cNvPr id="1026" name="Picture 2"/>
          <p:cNvPicPr>
            <a:picLocks noChangeAspect="1" noChangeArrowheads="1"/>
          </p:cNvPicPr>
          <p:nvPr/>
        </p:nvPicPr>
        <p:blipFill>
          <a:blip r:embed="rId4" cstate="print"/>
          <a:srcRect/>
          <a:stretch>
            <a:fillRect/>
          </a:stretch>
        </p:blipFill>
        <p:spPr bwMode="auto">
          <a:xfrm rot="19624867">
            <a:off x="407405" y="3061127"/>
            <a:ext cx="2439006" cy="379695"/>
          </a:xfrm>
          <a:prstGeom prst="rect">
            <a:avLst/>
          </a:prstGeom>
          <a:noFill/>
          <a:ln w="9525">
            <a:noFill/>
            <a:miter lim="800000"/>
            <a:headEnd/>
            <a:tailEnd/>
          </a:ln>
        </p:spPr>
      </p:pic>
      <p:pic>
        <p:nvPicPr>
          <p:cNvPr id="6" name="Imagem 3" descr="logo embl.bmp"/>
          <p:cNvPicPr>
            <a:picLocks noChangeAspect="1"/>
          </p:cNvPicPr>
          <p:nvPr/>
        </p:nvPicPr>
        <p:blipFill>
          <a:blip r:embed="rId5" cstate="print"/>
          <a:srcRect/>
          <a:stretch>
            <a:fillRect/>
          </a:stretch>
        </p:blipFill>
        <p:spPr bwMode="auto">
          <a:xfrm rot="911608">
            <a:off x="1724748" y="3193379"/>
            <a:ext cx="1549719" cy="576027"/>
          </a:xfrm>
          <a:prstGeom prst="rect">
            <a:avLst/>
          </a:prstGeom>
          <a:noFill/>
          <a:ln w="9525">
            <a:noFill/>
            <a:miter lim="800000"/>
            <a:headEnd/>
            <a:tailEnd/>
          </a:ln>
        </p:spPr>
      </p:pic>
      <p:pic>
        <p:nvPicPr>
          <p:cNvPr id="8" name="Imagem 7" descr="485px-US-NLM-NCBI-Logo.svg.png"/>
          <p:cNvPicPr>
            <a:picLocks noChangeAspect="1"/>
          </p:cNvPicPr>
          <p:nvPr/>
        </p:nvPicPr>
        <p:blipFill>
          <a:blip r:embed="rId3" cstate="print"/>
          <a:srcRect/>
          <a:stretch>
            <a:fillRect/>
          </a:stretch>
        </p:blipFill>
        <p:spPr bwMode="auto">
          <a:xfrm>
            <a:off x="6500826" y="2928934"/>
            <a:ext cx="1285884" cy="1588444"/>
          </a:xfrm>
          <a:prstGeom prst="rect">
            <a:avLst/>
          </a:prstGeom>
          <a:noFill/>
          <a:ln w="9525">
            <a:noFill/>
            <a:miter lim="800000"/>
            <a:headEnd/>
            <a:tailEnd/>
          </a:ln>
        </p:spPr>
      </p:pic>
      <p:pic>
        <p:nvPicPr>
          <p:cNvPr id="9" name="Imagem 3" descr="logo embl.bmp"/>
          <p:cNvPicPr>
            <a:picLocks noChangeAspect="1"/>
          </p:cNvPicPr>
          <p:nvPr/>
        </p:nvPicPr>
        <p:blipFill>
          <a:blip r:embed="rId5" cstate="print"/>
          <a:srcRect/>
          <a:stretch>
            <a:fillRect/>
          </a:stretch>
        </p:blipFill>
        <p:spPr bwMode="auto">
          <a:xfrm rot="19516777">
            <a:off x="5885430" y="3022622"/>
            <a:ext cx="1510199" cy="568840"/>
          </a:xfrm>
          <a:prstGeom prst="rect">
            <a:avLst/>
          </a:prstGeom>
          <a:noFill/>
          <a:ln w="9525">
            <a:noFill/>
            <a:miter lim="800000"/>
            <a:headEnd/>
            <a:tailEnd/>
          </a:ln>
        </p:spPr>
      </p:pic>
      <p:sp>
        <p:nvSpPr>
          <p:cNvPr id="10" name="CaixaDeTexto 9"/>
          <p:cNvSpPr txBox="1"/>
          <p:nvPr/>
        </p:nvSpPr>
        <p:spPr>
          <a:xfrm>
            <a:off x="5929322" y="2000240"/>
            <a:ext cx="2571768" cy="369332"/>
          </a:xfrm>
          <a:prstGeom prst="rect">
            <a:avLst/>
          </a:prstGeom>
          <a:noFill/>
        </p:spPr>
        <p:txBody>
          <a:bodyPr wrap="square" rtlCol="0">
            <a:spAutoFit/>
          </a:bodyPr>
          <a:lstStyle/>
          <a:p>
            <a:pPr marL="341313" indent="-341313" eaLnBrk="0" hangingPunct="0">
              <a:spcBef>
                <a:spcPct val="20000"/>
              </a:spcBef>
              <a:buClr>
                <a:schemeClr val="accent1"/>
              </a:buClr>
              <a:buSzPct val="70000"/>
            </a:pPr>
            <a:r>
              <a:rPr lang="pt-BR" dirty="0" smtClean="0">
                <a:solidFill>
                  <a:schemeClr val="tx2"/>
                </a:solidFill>
                <a:latin typeface="+mn-lt"/>
                <a:cs typeface="+mn-cs"/>
              </a:rPr>
              <a:t>Produtos desktop</a:t>
            </a:r>
          </a:p>
        </p:txBody>
      </p:sp>
      <p:sp>
        <p:nvSpPr>
          <p:cNvPr id="11" name="CaixaDeTexto 10"/>
          <p:cNvSpPr txBox="1"/>
          <p:nvPr/>
        </p:nvSpPr>
        <p:spPr>
          <a:xfrm>
            <a:off x="4214810" y="4357694"/>
            <a:ext cx="1214446" cy="369332"/>
          </a:xfrm>
          <a:prstGeom prst="rect">
            <a:avLst/>
          </a:prstGeom>
          <a:noFill/>
        </p:spPr>
        <p:txBody>
          <a:bodyPr wrap="square" rtlCol="0">
            <a:spAutoFit/>
          </a:bodyPr>
          <a:lstStyle/>
          <a:p>
            <a:pPr marL="341313" indent="-341313" eaLnBrk="0" hangingPunct="0">
              <a:spcBef>
                <a:spcPct val="20000"/>
              </a:spcBef>
              <a:buClr>
                <a:schemeClr val="accent1"/>
              </a:buClr>
              <a:buSzPct val="70000"/>
            </a:pPr>
            <a:r>
              <a:rPr lang="pt-BR" dirty="0" smtClean="0">
                <a:solidFill>
                  <a:schemeClr val="tx2"/>
                </a:solidFill>
                <a:latin typeface="+mn-lt"/>
                <a:cs typeface="+mn-cs"/>
              </a:rPr>
              <a:t>Cubo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285720" y="1214422"/>
            <a:ext cx="8715436" cy="48577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r>
              <a:rPr lang="pt-BR" dirty="0" smtClean="0"/>
              <a:t>Curva de valor</a:t>
            </a:r>
            <a:endParaRPr lang="pt-BR" dirty="0"/>
          </a:p>
        </p:txBody>
      </p:sp>
      <p:graphicFrame>
        <p:nvGraphicFramePr>
          <p:cNvPr id="4" name="Espaço Reservado para Conteúdo 3"/>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5" descr="485px-US-NLM-NCBI-Logo.svg.png"/>
          <p:cNvPicPr>
            <a:picLocks noChangeAspect="1"/>
          </p:cNvPicPr>
          <p:nvPr/>
        </p:nvPicPr>
        <p:blipFill>
          <a:blip r:embed="rId3" cstate="print"/>
          <a:srcRect/>
          <a:stretch>
            <a:fillRect/>
          </a:stretch>
        </p:blipFill>
        <p:spPr bwMode="auto">
          <a:xfrm rot="21131514">
            <a:off x="7060400" y="754685"/>
            <a:ext cx="1187391" cy="144742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rot="19624867">
            <a:off x="6089137" y="846550"/>
            <a:ext cx="2439006" cy="379695"/>
          </a:xfrm>
          <a:prstGeom prst="rect">
            <a:avLst/>
          </a:prstGeom>
          <a:noFill/>
          <a:ln w="9525">
            <a:noFill/>
            <a:miter lim="800000"/>
            <a:headEnd/>
            <a:tailEnd/>
          </a:ln>
        </p:spPr>
      </p:pic>
      <p:pic>
        <p:nvPicPr>
          <p:cNvPr id="8" name="Imagem 3" descr="logo embl.bmp"/>
          <p:cNvPicPr>
            <a:picLocks noChangeAspect="1"/>
          </p:cNvPicPr>
          <p:nvPr/>
        </p:nvPicPr>
        <p:blipFill>
          <a:blip r:embed="rId5" cstate="print"/>
          <a:srcRect/>
          <a:stretch>
            <a:fillRect/>
          </a:stretch>
        </p:blipFill>
        <p:spPr bwMode="auto">
          <a:xfrm rot="911608">
            <a:off x="7406480" y="978802"/>
            <a:ext cx="1549719" cy="576027"/>
          </a:xfrm>
          <a:prstGeom prst="rect">
            <a:avLst/>
          </a:prstGeom>
          <a:noFill/>
          <a:ln w="9525">
            <a:noFill/>
            <a:miter lim="800000"/>
            <a:headEnd/>
            <a:tailEnd/>
          </a:ln>
        </p:spPr>
      </p:pic>
      <p:pic>
        <p:nvPicPr>
          <p:cNvPr id="9" name="Imagem 8" descr="485px-US-NLM-NCBI-Logo.svg.png"/>
          <p:cNvPicPr>
            <a:picLocks noChangeAspect="1"/>
          </p:cNvPicPr>
          <p:nvPr/>
        </p:nvPicPr>
        <p:blipFill>
          <a:blip r:embed="rId3" cstate="print"/>
          <a:srcRect/>
          <a:stretch>
            <a:fillRect/>
          </a:stretch>
        </p:blipFill>
        <p:spPr bwMode="auto">
          <a:xfrm>
            <a:off x="7286644" y="642918"/>
            <a:ext cx="1285884" cy="1588444"/>
          </a:xfrm>
          <a:prstGeom prst="rect">
            <a:avLst/>
          </a:prstGeom>
          <a:noFill/>
          <a:ln w="9525">
            <a:noFill/>
            <a:miter lim="800000"/>
            <a:headEnd/>
            <a:tailEnd/>
          </a:ln>
        </p:spPr>
      </p:pic>
      <p:pic>
        <p:nvPicPr>
          <p:cNvPr id="10" name="Imagem 3" descr="logo embl.bmp"/>
          <p:cNvPicPr>
            <a:picLocks noChangeAspect="1"/>
          </p:cNvPicPr>
          <p:nvPr/>
        </p:nvPicPr>
        <p:blipFill>
          <a:blip r:embed="rId5" cstate="print"/>
          <a:srcRect/>
          <a:stretch>
            <a:fillRect/>
          </a:stretch>
        </p:blipFill>
        <p:spPr bwMode="auto">
          <a:xfrm rot="19516777">
            <a:off x="6671248" y="736606"/>
            <a:ext cx="1510199" cy="568840"/>
          </a:xfrm>
          <a:prstGeom prst="rect">
            <a:avLst/>
          </a:prstGeom>
          <a:noFill/>
          <a:ln w="9525">
            <a:noFill/>
            <a:miter lim="800000"/>
            <a:headEnd/>
            <a:tailEnd/>
          </a:ln>
        </p:spPr>
      </p:pic>
      <p:pic>
        <p:nvPicPr>
          <p:cNvPr id="11" name="Imagem 10" descr="clcbio_normal.jpg"/>
          <p:cNvPicPr>
            <a:picLocks noChangeAspect="1"/>
          </p:cNvPicPr>
          <p:nvPr/>
        </p:nvPicPr>
        <p:blipFill>
          <a:blip r:embed="rId6" cstate="print"/>
          <a:srcRect/>
          <a:stretch>
            <a:fillRect/>
          </a:stretch>
        </p:blipFill>
        <p:spPr bwMode="auto">
          <a:xfrm>
            <a:off x="7143768" y="714356"/>
            <a:ext cx="1571636" cy="1571633"/>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21" dur="5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39" dur="5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53" dur="5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04800" y="571480"/>
            <a:ext cx="8686800" cy="838200"/>
          </a:xfrm>
          <a:prstGeom prst="rect">
            <a:avLst/>
          </a:prstGeom>
        </p:spPr>
        <p:txBody>
          <a:bodyPr vert="horz" anchor="t">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pt-BR" sz="3600" cap="all" dirty="0" smtClean="0">
                <a:solidFill>
                  <a:schemeClr val="tx2"/>
                </a:solidFill>
                <a:effectLst>
                  <a:reflection blurRad="12700" stA="48000" endA="300" endPos="55000" dir="5400000" sy="-90000" algn="bl" rotWithShape="0"/>
                </a:effectLst>
                <a:latin typeface="+mj-lt"/>
                <a:ea typeface="+mj-ea"/>
                <a:cs typeface="+mj-cs"/>
              </a:rPr>
              <a:t>Nossa Solução</a:t>
            </a:r>
            <a:endParaRPr kumimoji="0" lang="pt-B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4" name="Picture 3" descr="\\cin01\scratch_povqs$\projetao\logoMarcaFinal2.png"/>
          <p:cNvPicPr>
            <a:picLocks noChangeAspect="1" noChangeArrowheads="1"/>
          </p:cNvPicPr>
          <p:nvPr/>
        </p:nvPicPr>
        <p:blipFill>
          <a:blip r:embed="rId2" cstate="print"/>
          <a:srcRect/>
          <a:stretch>
            <a:fillRect/>
          </a:stretch>
        </p:blipFill>
        <p:spPr bwMode="auto">
          <a:xfrm>
            <a:off x="357158" y="1500173"/>
            <a:ext cx="5143536" cy="2784413"/>
          </a:xfrm>
          <a:prstGeom prst="rect">
            <a:avLst/>
          </a:prstGeom>
          <a:noFill/>
          <a:ln w="9525">
            <a:noFill/>
            <a:miter lim="800000"/>
            <a:headEnd/>
            <a:tailEnd/>
          </a:ln>
        </p:spPr>
      </p:pic>
      <p:sp>
        <p:nvSpPr>
          <p:cNvPr id="6" name="CaixaDeTexto 5"/>
          <p:cNvSpPr txBox="1"/>
          <p:nvPr/>
        </p:nvSpPr>
        <p:spPr>
          <a:xfrm>
            <a:off x="571472" y="4857760"/>
            <a:ext cx="8001056"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just"/>
            <a:r>
              <a:rPr lang="pt-BR" b="1" dirty="0" smtClean="0">
                <a:ln w="50800"/>
                <a:solidFill>
                  <a:srgbClr val="002060"/>
                </a:solidFill>
              </a:rPr>
              <a:t>Através de uma implementação em hardware do algoritmo Smith-Waterman, oferece serviços de alinhamento de cadeias de DNA, com configuração de resultados e compartilhamento na web.</a:t>
            </a:r>
            <a:endParaRPr lang="pt-BR" b="1" dirty="0">
              <a:ln w="50800"/>
              <a:solidFill>
                <a:srgbClr val="002060"/>
              </a:solidFill>
            </a:endParaRPr>
          </a:p>
        </p:txBody>
      </p:sp>
      <p:sp>
        <p:nvSpPr>
          <p:cNvPr id="7" name="CaixaDeTexto 6"/>
          <p:cNvSpPr txBox="1"/>
          <p:nvPr/>
        </p:nvSpPr>
        <p:spPr>
          <a:xfrm>
            <a:off x="2357422" y="3786190"/>
            <a:ext cx="6572296" cy="61555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1600" b="1" dirty="0" smtClean="0">
                <a:ln w="50800"/>
                <a:solidFill>
                  <a:srgbClr val="002060"/>
                </a:solidFill>
              </a:rPr>
              <a:t>Solução web de alta-performance para alinhamento de DNA.</a:t>
            </a:r>
          </a:p>
          <a:p>
            <a:endParaRPr lang="pt-BR" b="1" dirty="0">
              <a:ln w="5080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57884" y="2786058"/>
            <a:ext cx="2571750" cy="2571750"/>
          </a:xfrm>
          <a:prstGeom prst="rect">
            <a:avLst/>
          </a:prstGeom>
          <a:noFill/>
          <a:ln w="9525">
            <a:noFill/>
            <a:miter lim="800000"/>
            <a:headEnd/>
            <a:tailEnd/>
          </a:ln>
        </p:spPr>
      </p:pic>
      <p:sp>
        <p:nvSpPr>
          <p:cNvPr id="7" name="Retângulo 6"/>
          <p:cNvSpPr/>
          <p:nvPr/>
        </p:nvSpPr>
        <p:spPr>
          <a:xfrm>
            <a:off x="6286512" y="3286124"/>
            <a:ext cx="1714512" cy="1071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Pagina Inicial(2).jpg"/>
          <p:cNvPicPr>
            <a:picLocks noChangeAspect="1"/>
          </p:cNvPicPr>
          <p:nvPr/>
        </p:nvPicPr>
        <p:blipFill>
          <a:blip r:embed="rId3" cstate="print"/>
          <a:srcRect l="4556" t="3125" r="6422" b="4850"/>
          <a:stretch>
            <a:fillRect/>
          </a:stretch>
        </p:blipFill>
        <p:spPr>
          <a:xfrm>
            <a:off x="6286512" y="3286124"/>
            <a:ext cx="1714512" cy="1071570"/>
          </a:xfrm>
          <a:prstGeom prst="rect">
            <a:avLst/>
          </a:prstGeom>
        </p:spPr>
      </p:pic>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11" name="Imagem 10" descr="Pagina Inicial(2).jpg"/>
          <p:cNvPicPr>
            <a:picLocks noChangeAspect="1"/>
          </p:cNvPicPr>
          <p:nvPr/>
        </p:nvPicPr>
        <p:blipFill>
          <a:blip r:embed="rId5" cstate="print"/>
          <a:srcRect l="4556" t="3125" r="6422" b="4850"/>
          <a:stretch>
            <a:fillRect/>
          </a:stretch>
        </p:blipFill>
        <p:spPr>
          <a:xfrm>
            <a:off x="4000496" y="1195787"/>
            <a:ext cx="4786346" cy="5447923"/>
          </a:xfrm>
          <a:prstGeom prst="rect">
            <a:avLst/>
          </a:prstGeom>
        </p:spPr>
      </p:pic>
      <p:pic>
        <p:nvPicPr>
          <p:cNvPr id="1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00826" y="3143248"/>
            <a:ext cx="187995" cy="285752"/>
          </a:xfrm>
          <a:prstGeom prst="rect">
            <a:avLst/>
          </a:prstGeom>
          <a:noFill/>
          <a:ln w="9525">
            <a:noFill/>
            <a:miter lim="800000"/>
            <a:headEnd/>
            <a:tailEnd/>
          </a:ln>
        </p:spPr>
      </p:pic>
      <p:sp>
        <p:nvSpPr>
          <p:cNvPr id="14" name="Retângulo 1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5" name="CaixaDeTexto 1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6" name="Retângulo 15"/>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0" presetClass="path" presetSubtype="0" accel="50000" decel="50000" fill="hold" nodeType="withEffect">
                                  <p:stCondLst>
                                    <p:cond delay="0"/>
                                  </p:stCondLst>
                                  <p:childTnLst>
                                    <p:animMotion origin="layout" path="M -0.00069 0.01041 L 0.13316 0.26227 " pathEditMode="relative" rAng="0" ptsTypes="AA">
                                      <p:cBhvr>
                                        <p:cTn id="37" dur="500" fill="hold"/>
                                        <p:tgtEl>
                                          <p:spTgt spid="13"/>
                                        </p:tgtEl>
                                        <p:attrNameLst>
                                          <p:attrName>ppt_x</p:attrName>
                                          <p:attrName>ppt_y</p:attrName>
                                        </p:attrNameLst>
                                      </p:cBhvr>
                                      <p:rCtr x="67" y="1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Cadastro(2).jpg"/>
          <p:cNvPicPr>
            <a:picLocks noChangeAspect="1"/>
          </p:cNvPicPr>
          <p:nvPr/>
        </p:nvPicPr>
        <p:blipFill>
          <a:blip r:embed="rId2" cstate="print"/>
          <a:srcRect l="2657" t="4762" r="8471" b="11904"/>
          <a:stretch>
            <a:fillRect/>
          </a:stretch>
        </p:blipFill>
        <p:spPr>
          <a:xfrm>
            <a:off x="3000364" y="1500174"/>
            <a:ext cx="5857916" cy="4643470"/>
          </a:xfrm>
          <a:prstGeom prst="rect">
            <a:avLst/>
          </a:prstGeom>
        </p:spPr>
      </p:pic>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6"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72198" y="4000504"/>
            <a:ext cx="187995" cy="285752"/>
          </a:xfrm>
          <a:prstGeom prst="rect">
            <a:avLst/>
          </a:prstGeom>
          <a:noFill/>
          <a:ln w="9525">
            <a:noFill/>
            <a:miter lim="800000"/>
            <a:headEnd/>
            <a:tailEnd/>
          </a:ln>
        </p:spPr>
      </p:pic>
      <p:sp>
        <p:nvSpPr>
          <p:cNvPr id="7" name="CaixaDeTexto 6"/>
          <p:cNvSpPr txBox="1"/>
          <p:nvPr/>
        </p:nvSpPr>
        <p:spPr>
          <a:xfrm>
            <a:off x="3786182" y="5214950"/>
            <a:ext cx="1000132" cy="230832"/>
          </a:xfrm>
          <a:prstGeom prst="rect">
            <a:avLst/>
          </a:prstGeom>
          <a:noFill/>
        </p:spPr>
        <p:txBody>
          <a:bodyPr wrap="square" rtlCol="0">
            <a:spAutoFit/>
          </a:bodyPr>
          <a:lstStyle/>
          <a:p>
            <a:r>
              <a:rPr lang="pt-BR" sz="900" dirty="0" smtClean="0"/>
              <a:t>Pesquisador</a:t>
            </a:r>
            <a:endParaRPr lang="pt-BR" sz="900" dirty="0"/>
          </a:p>
        </p:txBody>
      </p:sp>
      <p:sp>
        <p:nvSpPr>
          <p:cNvPr id="8" name="CaixaDeTexto 7"/>
          <p:cNvSpPr txBox="1"/>
          <p:nvPr/>
        </p:nvSpPr>
        <p:spPr>
          <a:xfrm>
            <a:off x="5143504" y="5214950"/>
            <a:ext cx="1000132" cy="230832"/>
          </a:xfrm>
          <a:prstGeom prst="rect">
            <a:avLst/>
          </a:prstGeom>
          <a:noFill/>
        </p:spPr>
        <p:txBody>
          <a:bodyPr wrap="square" rtlCol="0">
            <a:spAutoFit/>
          </a:bodyPr>
          <a:lstStyle/>
          <a:p>
            <a:r>
              <a:rPr lang="pt-BR" sz="900" dirty="0" smtClean="0"/>
              <a:t>0610063475</a:t>
            </a:r>
            <a:endParaRPr lang="pt-BR" sz="900" dirty="0"/>
          </a:p>
        </p:txBody>
      </p:sp>
      <p:sp>
        <p:nvSpPr>
          <p:cNvPr id="9" name="CaixaDeTexto 8"/>
          <p:cNvSpPr txBox="1"/>
          <p:nvPr/>
        </p:nvSpPr>
        <p:spPr>
          <a:xfrm>
            <a:off x="6500826" y="5198432"/>
            <a:ext cx="1071570" cy="230832"/>
          </a:xfrm>
          <a:prstGeom prst="rect">
            <a:avLst/>
          </a:prstGeom>
          <a:noFill/>
        </p:spPr>
        <p:txBody>
          <a:bodyPr wrap="square" rtlCol="0">
            <a:spAutoFit/>
          </a:bodyPr>
          <a:lstStyle/>
          <a:p>
            <a:r>
              <a:rPr lang="pt-BR" sz="900" dirty="0" smtClean="0"/>
              <a:t>psq@gmail.com</a:t>
            </a:r>
            <a:endParaRPr lang="pt-BR" sz="900" dirty="0"/>
          </a:p>
        </p:txBody>
      </p:sp>
      <p:sp>
        <p:nvSpPr>
          <p:cNvPr id="10" name="CaixaDeTexto 9"/>
          <p:cNvSpPr txBox="1"/>
          <p:nvPr/>
        </p:nvSpPr>
        <p:spPr>
          <a:xfrm>
            <a:off x="3786182" y="5357826"/>
            <a:ext cx="1071570" cy="230832"/>
          </a:xfrm>
          <a:prstGeom prst="rect">
            <a:avLst/>
          </a:prstGeom>
          <a:noFill/>
        </p:spPr>
        <p:txBody>
          <a:bodyPr wrap="square" rtlCol="0">
            <a:spAutoFit/>
          </a:bodyPr>
          <a:lstStyle/>
          <a:p>
            <a:r>
              <a:rPr lang="pt-BR" sz="900" dirty="0" err="1" smtClean="0"/>
              <a:t>psq</a:t>
            </a:r>
            <a:endParaRPr lang="pt-BR" sz="900" dirty="0"/>
          </a:p>
        </p:txBody>
      </p:sp>
      <p:sp>
        <p:nvSpPr>
          <p:cNvPr id="11" name="CaixaDeTexto 10"/>
          <p:cNvSpPr txBox="1"/>
          <p:nvPr/>
        </p:nvSpPr>
        <p:spPr>
          <a:xfrm>
            <a:off x="5143504" y="5429264"/>
            <a:ext cx="1071570" cy="230832"/>
          </a:xfrm>
          <a:prstGeom prst="rect">
            <a:avLst/>
          </a:prstGeom>
          <a:noFill/>
        </p:spPr>
        <p:txBody>
          <a:bodyPr wrap="square" rtlCol="0">
            <a:spAutoFit/>
          </a:bodyPr>
          <a:lstStyle/>
          <a:p>
            <a:r>
              <a:rPr lang="pt-BR" sz="900" dirty="0" smtClean="0"/>
              <a:t>*******</a:t>
            </a:r>
            <a:endParaRPr lang="pt-BR" sz="900" dirty="0"/>
          </a:p>
        </p:txBody>
      </p:sp>
      <p:pic>
        <p:nvPicPr>
          <p:cNvPr id="13" name="Imagem 12"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14" name="Retângulo 1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5" name="CaixaDeTexto 1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6" name="Retângulo 15"/>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4.44444E-6 3.33333E-6 L -0.25313 0.17939 " pathEditMode="relative" rAng="0" ptsTypes="AA">
                                      <p:cBhvr>
                                        <p:cTn id="13" dur="500" fill="hold"/>
                                        <p:tgtEl>
                                          <p:spTgt spid="6"/>
                                        </p:tgtEl>
                                        <p:attrNameLst>
                                          <p:attrName>ppt_x</p:attrName>
                                          <p:attrName>ppt_y</p:attrName>
                                        </p:attrNameLst>
                                      </p:cBhvr>
                                      <p:rCtr x="-127" y="90"/>
                                    </p:animMotion>
                                  </p:childTnLst>
                                </p:cTn>
                              </p:par>
                            </p:childTnLst>
                          </p:cTn>
                        </p:par>
                        <p:par>
                          <p:cTn id="14" fill="hold">
                            <p:stCondLst>
                              <p:cond delay="1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
                                        </p:tgtEl>
                                        <p:attrNameLst>
                                          <p:attrName>style.visibility</p:attrName>
                                        </p:attrNameLst>
                                      </p:cBhvr>
                                      <p:to>
                                        <p:strVal val="visible"/>
                                      </p:to>
                                    </p:set>
                                    <p:anim calcmode="discrete" valueType="clr">
                                      <p:cBhvr override="childStyle">
                                        <p:cTn id="1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gtEl>
                                        <p:attrNameLst>
                                          <p:attrName>fillcolor</p:attrName>
                                        </p:attrNameLst>
                                      </p:cBhvr>
                                      <p:tavLst>
                                        <p:tav tm="0">
                                          <p:val>
                                            <p:clrVal>
                                              <a:schemeClr val="accent2"/>
                                            </p:clrVal>
                                          </p:val>
                                        </p:tav>
                                        <p:tav tm="50000">
                                          <p:val>
                                            <p:clrVal>
                                              <a:schemeClr val="hlink"/>
                                            </p:clrVal>
                                          </p:val>
                                        </p:tav>
                                      </p:tavLst>
                                    </p:anim>
                                    <p:set>
                                      <p:cBhvr>
                                        <p:cTn id="19" dur="80"/>
                                        <p:tgtEl>
                                          <p:spTgt spid="7"/>
                                        </p:tgtEl>
                                        <p:attrNameLst>
                                          <p:attrName>fill.type</p:attrName>
                                        </p:attrNameLst>
                                      </p:cBhvr>
                                      <p:to>
                                        <p:strVal val="solid"/>
                                      </p:to>
                                    </p:set>
                                  </p:childTnLst>
                                </p:cTn>
                              </p:par>
                            </p:childTnLst>
                          </p:cTn>
                        </p:par>
                        <p:par>
                          <p:cTn id="20" fill="hold">
                            <p:stCondLst>
                              <p:cond delay="1480"/>
                            </p:stCondLst>
                            <p:childTnLst>
                              <p:par>
                                <p:cTn id="21" presetID="0" presetClass="path" presetSubtype="0" accel="50000" decel="50000" fill="hold" nodeType="afterEffect">
                                  <p:stCondLst>
                                    <p:cond delay="0"/>
                                  </p:stCondLst>
                                  <p:childTnLst>
                                    <p:animMotion origin="layout" path="M -0.25313 0.17939 L -0.10348 0.17939 " pathEditMode="relative" rAng="0" ptsTypes="AA">
                                      <p:cBhvr>
                                        <p:cTn id="22" dur="500" fill="hold"/>
                                        <p:tgtEl>
                                          <p:spTgt spid="6"/>
                                        </p:tgtEl>
                                        <p:attrNameLst>
                                          <p:attrName>ppt_x</p:attrName>
                                          <p:attrName>ppt_y</p:attrName>
                                        </p:attrNameLst>
                                      </p:cBhvr>
                                      <p:rCtr x="75" y="0"/>
                                    </p:animMotion>
                                  </p:childTnLst>
                                </p:cTn>
                              </p:par>
                            </p:childTnLst>
                          </p:cTn>
                        </p:par>
                        <p:par>
                          <p:cTn id="23" fill="hold">
                            <p:stCondLst>
                              <p:cond delay="19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par>
                          <p:cTn id="29" fill="hold">
                            <p:stCondLst>
                              <p:cond delay="2420"/>
                            </p:stCondLst>
                            <p:childTnLst>
                              <p:par>
                                <p:cTn id="30" presetID="0" presetClass="path" presetSubtype="0" accel="50000" decel="50000" fill="hold" nodeType="afterEffect">
                                  <p:stCondLst>
                                    <p:cond delay="0"/>
                                  </p:stCondLst>
                                  <p:childTnLst>
                                    <p:animMotion origin="layout" path="M -0.10348 0.17939 L 0.04618 0.17939 " pathEditMode="relative" rAng="0" ptsTypes="AA">
                                      <p:cBhvr>
                                        <p:cTn id="31" dur="500" fill="hold"/>
                                        <p:tgtEl>
                                          <p:spTgt spid="6"/>
                                        </p:tgtEl>
                                        <p:attrNameLst>
                                          <p:attrName>ppt_x</p:attrName>
                                          <p:attrName>ppt_y</p:attrName>
                                        </p:attrNameLst>
                                      </p:cBhvr>
                                      <p:rCtr x="75" y="0"/>
                                    </p:animMotion>
                                  </p:childTnLst>
                                </p:cTn>
                              </p:par>
                            </p:childTnLst>
                          </p:cTn>
                        </p:par>
                        <p:par>
                          <p:cTn id="32" fill="hold">
                            <p:stCondLst>
                              <p:cond delay="292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par>
                          <p:cTn id="38" fill="hold">
                            <p:stCondLst>
                              <p:cond delay="3480"/>
                            </p:stCondLst>
                            <p:childTnLst>
                              <p:par>
                                <p:cTn id="39" presetID="0" presetClass="path" presetSubtype="0" accel="50000" decel="50000" fill="hold" nodeType="afterEffect">
                                  <p:stCondLst>
                                    <p:cond delay="0"/>
                                  </p:stCondLst>
                                  <p:childTnLst>
                                    <p:animMotion origin="layout" path="M 0.04618 0.17939 L -0.26094 0.21088 " pathEditMode="relative" rAng="0" ptsTypes="AA">
                                      <p:cBhvr>
                                        <p:cTn id="40" dur="500" fill="hold"/>
                                        <p:tgtEl>
                                          <p:spTgt spid="6"/>
                                        </p:tgtEl>
                                        <p:attrNameLst>
                                          <p:attrName>ppt_x</p:attrName>
                                          <p:attrName>ppt_y</p:attrName>
                                        </p:attrNameLst>
                                      </p:cBhvr>
                                      <p:rCtr x="-154" y="16"/>
                                    </p:animMotion>
                                  </p:childTnLst>
                                </p:cTn>
                              </p:par>
                            </p:childTnLst>
                          </p:cTn>
                        </p:par>
                        <p:par>
                          <p:cTn id="41" fill="hold">
                            <p:stCondLst>
                              <p:cond delay="398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0"/>
                                        </p:tgtEl>
                                        <p:attrNameLst>
                                          <p:attrName>style.visibility</p:attrName>
                                        </p:attrNameLst>
                                      </p:cBhvr>
                                      <p:to>
                                        <p:strVal val="visible"/>
                                      </p:to>
                                    </p:set>
                                    <p:anim calcmode="discrete" valueType="clr">
                                      <p:cBhvr override="childStyle">
                                        <p:cTn id="4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
                                        </p:tgtEl>
                                        <p:attrNameLst>
                                          <p:attrName>fillcolor</p:attrName>
                                        </p:attrNameLst>
                                      </p:cBhvr>
                                      <p:tavLst>
                                        <p:tav tm="0">
                                          <p:val>
                                            <p:clrVal>
                                              <a:schemeClr val="accent2"/>
                                            </p:clrVal>
                                          </p:val>
                                        </p:tav>
                                        <p:tav tm="50000">
                                          <p:val>
                                            <p:clrVal>
                                              <a:schemeClr val="hlink"/>
                                            </p:clrVal>
                                          </p:val>
                                        </p:tav>
                                      </p:tavLst>
                                    </p:anim>
                                    <p:set>
                                      <p:cBhvr>
                                        <p:cTn id="46" dur="80"/>
                                        <p:tgtEl>
                                          <p:spTgt spid="10"/>
                                        </p:tgtEl>
                                        <p:attrNameLst>
                                          <p:attrName>fill.type</p:attrName>
                                        </p:attrNameLst>
                                      </p:cBhvr>
                                      <p:to>
                                        <p:strVal val="solid"/>
                                      </p:to>
                                    </p:set>
                                  </p:childTnLst>
                                </p:cTn>
                              </p:par>
                            </p:childTnLst>
                          </p:cTn>
                        </p:par>
                        <p:par>
                          <p:cTn id="47" fill="hold">
                            <p:stCondLst>
                              <p:cond delay="4140"/>
                            </p:stCondLst>
                            <p:childTnLst>
                              <p:par>
                                <p:cTn id="48" presetID="0" presetClass="path" presetSubtype="0" accel="50000" decel="50000" fill="hold" nodeType="afterEffect">
                                  <p:stCondLst>
                                    <p:cond delay="0"/>
                                  </p:stCondLst>
                                  <p:childTnLst>
                                    <p:animMotion origin="layout" path="M -0.25313 0.22129 L -0.10348 0.21064 " pathEditMode="relative" rAng="0" ptsTypes="AA">
                                      <p:cBhvr>
                                        <p:cTn id="49" dur="500" fill="hold"/>
                                        <p:tgtEl>
                                          <p:spTgt spid="6"/>
                                        </p:tgtEl>
                                        <p:attrNameLst>
                                          <p:attrName>ppt_x</p:attrName>
                                          <p:attrName>ppt_y</p:attrName>
                                        </p:attrNameLst>
                                      </p:cBhvr>
                                      <p:rCtr x="75" y="-5"/>
                                    </p:animMotion>
                                  </p:childTnLst>
                                </p:cTn>
                              </p:par>
                            </p:childTnLst>
                          </p:cTn>
                        </p:par>
                        <p:par>
                          <p:cTn id="50" fill="hold">
                            <p:stCondLst>
                              <p:cond delay="464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11"/>
                                        </p:tgtEl>
                                        <p:attrNameLst>
                                          <p:attrName>style.visibility</p:attrName>
                                        </p:attrNameLst>
                                      </p:cBhvr>
                                      <p:to>
                                        <p:strVal val="visible"/>
                                      </p:to>
                                    </p:set>
                                    <p:anim calcmode="discrete" valueType="clr">
                                      <p:cBhvr override="childStyle">
                                        <p:cTn id="5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1"/>
                                        </p:tgtEl>
                                        <p:attrNameLst>
                                          <p:attrName>fillcolor</p:attrName>
                                        </p:attrNameLst>
                                      </p:cBhvr>
                                      <p:tavLst>
                                        <p:tav tm="0">
                                          <p:val>
                                            <p:clrVal>
                                              <a:schemeClr val="accent2"/>
                                            </p:clrVal>
                                          </p:val>
                                        </p:tav>
                                        <p:tav tm="50000">
                                          <p:val>
                                            <p:clrVal>
                                              <a:schemeClr val="hlink"/>
                                            </p:clrVal>
                                          </p:val>
                                        </p:tav>
                                      </p:tavLst>
                                    </p:anim>
                                    <p:set>
                                      <p:cBhvr>
                                        <p:cTn id="55" dur="80"/>
                                        <p:tgtEl>
                                          <p:spTgt spid="11"/>
                                        </p:tgtEl>
                                        <p:attrNameLst>
                                          <p:attrName>fill.type</p:attrName>
                                        </p:attrNameLst>
                                      </p:cBhvr>
                                      <p:to>
                                        <p:strVal val="solid"/>
                                      </p:to>
                                    </p:set>
                                  </p:childTnLst>
                                </p:cTn>
                              </p:par>
                            </p:childTnLst>
                          </p:cTn>
                        </p:par>
                        <p:par>
                          <p:cTn id="56" fill="hold">
                            <p:stCondLst>
                              <p:cond delay="4960"/>
                            </p:stCondLst>
                            <p:childTnLst>
                              <p:par>
                                <p:cTn id="57" presetID="0" presetClass="path" presetSubtype="0" accel="50000" decel="50000" fill="hold" nodeType="afterEffect">
                                  <p:stCondLst>
                                    <p:cond delay="0"/>
                                  </p:stCondLst>
                                  <p:childTnLst>
                                    <p:animMotion origin="layout" path="M -0.10348 0.21088 L -0.02466 0.24236 " pathEditMode="relative" rAng="0" ptsTypes="AA">
                                      <p:cBhvr>
                                        <p:cTn id="58" dur="500" fill="hold"/>
                                        <p:tgtEl>
                                          <p:spTgt spid="6"/>
                                        </p:tgtEl>
                                        <p:attrNameLst>
                                          <p:attrName>ppt_x</p:attrName>
                                          <p:attrName>ppt_y</p:attrName>
                                        </p:attrNameLst>
                                      </p:cBhvr>
                                      <p:rCtr x="39" y="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5" name="Imagem 4" descr="Pagina Inicial(2).jpg"/>
          <p:cNvPicPr>
            <a:picLocks noChangeAspect="1"/>
          </p:cNvPicPr>
          <p:nvPr/>
        </p:nvPicPr>
        <p:blipFill>
          <a:blip r:embed="rId2" cstate="print"/>
          <a:srcRect l="4556" t="3125" r="6422" b="4850"/>
          <a:stretch>
            <a:fillRect/>
          </a:stretch>
        </p:blipFill>
        <p:spPr>
          <a:xfrm>
            <a:off x="4000496" y="1195787"/>
            <a:ext cx="4786346" cy="5447923"/>
          </a:xfrm>
          <a:prstGeom prst="rect">
            <a:avLst/>
          </a:prstGeom>
        </p:spPr>
      </p:pic>
      <p:pic>
        <p:nvPicPr>
          <p:cNvPr id="6" name="Imagem 5"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00826" y="3143248"/>
            <a:ext cx="187995" cy="285752"/>
          </a:xfrm>
          <a:prstGeom prst="rect">
            <a:avLst/>
          </a:prstGeom>
          <a:noFill/>
          <a:ln w="9525">
            <a:noFill/>
            <a:miter lim="800000"/>
            <a:headEnd/>
            <a:tailEnd/>
          </a:ln>
        </p:spPr>
      </p:pic>
      <p:sp>
        <p:nvSpPr>
          <p:cNvPr id="8" name="CaixaDeTexto 7"/>
          <p:cNvSpPr txBox="1"/>
          <p:nvPr/>
        </p:nvSpPr>
        <p:spPr>
          <a:xfrm>
            <a:off x="7500958" y="4071942"/>
            <a:ext cx="1071570" cy="230832"/>
          </a:xfrm>
          <a:prstGeom prst="rect">
            <a:avLst/>
          </a:prstGeom>
          <a:noFill/>
        </p:spPr>
        <p:txBody>
          <a:bodyPr wrap="square" rtlCol="0">
            <a:spAutoFit/>
          </a:bodyPr>
          <a:lstStyle/>
          <a:p>
            <a:r>
              <a:rPr lang="pt-BR" sz="900" dirty="0" smtClean="0"/>
              <a:t>Pesquisador</a:t>
            </a:r>
            <a:endParaRPr lang="pt-BR" sz="900" dirty="0"/>
          </a:p>
        </p:txBody>
      </p:sp>
      <p:sp>
        <p:nvSpPr>
          <p:cNvPr id="9" name="CaixaDeTexto 8"/>
          <p:cNvSpPr txBox="1"/>
          <p:nvPr/>
        </p:nvSpPr>
        <p:spPr>
          <a:xfrm>
            <a:off x="7500958" y="4214818"/>
            <a:ext cx="1071570" cy="230832"/>
          </a:xfrm>
          <a:prstGeom prst="rect">
            <a:avLst/>
          </a:prstGeom>
          <a:noFill/>
        </p:spPr>
        <p:txBody>
          <a:bodyPr wrap="square" rtlCol="0">
            <a:spAutoFit/>
          </a:bodyPr>
          <a:lstStyle/>
          <a:p>
            <a:r>
              <a:rPr lang="pt-BR" sz="900" dirty="0" smtClean="0"/>
              <a:t>*******</a:t>
            </a:r>
            <a:endParaRPr lang="pt-BR" sz="900" dirty="0"/>
          </a:p>
        </p:txBody>
      </p:sp>
      <p:sp>
        <p:nvSpPr>
          <p:cNvPr id="11" name="Retângulo 10"/>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2" name="CaixaDeTexto 11"/>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3" name="Retângulo 12"/>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4" name="CaixaDeTexto 13"/>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0" presetClass="path" presetSubtype="0" accel="50000" decel="50000" fill="hold" nodeType="withEffect">
                                  <p:stCondLst>
                                    <p:cond delay="0"/>
                                  </p:stCondLst>
                                  <p:childTnLst>
                                    <p:animMotion origin="layout" path="M -5.55556E-7 0 L 0.11736 0.14676 " pathEditMode="relative" rAng="0" ptsTypes="AA">
                                      <p:cBhvr>
                                        <p:cTn id="15" dur="500" fill="hold"/>
                                        <p:tgtEl>
                                          <p:spTgt spid="7"/>
                                        </p:tgtEl>
                                        <p:attrNameLst>
                                          <p:attrName>ppt_x</p:attrName>
                                          <p:attrName>ppt_y</p:attrName>
                                        </p:attrNameLst>
                                      </p:cBhvr>
                                      <p:rCtr x="59" y="73"/>
                                    </p:animMotion>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par>
                          <p:cTn id="22" fill="hold">
                            <p:stCondLst>
                              <p:cond delay="980"/>
                            </p:stCondLst>
                            <p:childTnLst>
                              <p:par>
                                <p:cTn id="23" presetID="0" presetClass="path" presetSubtype="0" accel="50000" decel="50000" fill="hold" nodeType="afterEffect">
                                  <p:stCondLst>
                                    <p:cond delay="0"/>
                                  </p:stCondLst>
                                  <p:childTnLst>
                                    <p:animMotion origin="layout" path="M 0.11736 0.14676 L 0.11736 0.16782 " pathEditMode="relative" rAng="0" ptsTypes="AA">
                                      <p:cBhvr>
                                        <p:cTn id="24" dur="500" fill="hold"/>
                                        <p:tgtEl>
                                          <p:spTgt spid="7"/>
                                        </p:tgtEl>
                                        <p:attrNameLst>
                                          <p:attrName>ppt_x</p:attrName>
                                          <p:attrName>ppt_y</p:attrName>
                                        </p:attrNameLst>
                                      </p:cBhvr>
                                      <p:rCtr x="0" y="10"/>
                                    </p:animMotion>
                                  </p:childTnLst>
                                </p:cTn>
                              </p:par>
                            </p:childTnLst>
                          </p:cTn>
                        </p:par>
                        <p:par>
                          <p:cTn id="25" fill="hold">
                            <p:stCondLst>
                              <p:cond delay="148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par>
                          <p:cTn id="31" fill="hold">
                            <p:stCondLst>
                              <p:cond delay="1800"/>
                            </p:stCondLst>
                            <p:childTnLst>
                              <p:par>
                                <p:cTn id="32" presetID="0" presetClass="path" presetSubtype="0" accel="50000" decel="50000" fill="hold" nodeType="afterEffect">
                                  <p:stCondLst>
                                    <p:cond delay="0"/>
                                  </p:stCondLst>
                                  <p:childTnLst>
                                    <p:animMotion origin="layout" path="M 0.11736 0.14676 L 0.15677 0.1993 " pathEditMode="relative" rAng="0" ptsTypes="AA">
                                      <p:cBhvr>
                                        <p:cTn id="33" dur="500" fill="hold"/>
                                        <p:tgtEl>
                                          <p:spTgt spid="7"/>
                                        </p:tgtEl>
                                        <p:attrNameLst>
                                          <p:attrName>ppt_x</p:attrName>
                                          <p:attrName>ppt_y</p:attrName>
                                        </p:attrNameLst>
                                      </p:cBhvr>
                                      <p:rCtr x="20"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PT" dirty="0" smtClean="0"/>
              <a:t>ROTEIRO</a:t>
            </a:r>
            <a:endParaRPr lang="pt-BR" dirty="0"/>
          </a:p>
        </p:txBody>
      </p:sp>
      <p:graphicFrame>
        <p:nvGraphicFramePr>
          <p:cNvPr id="4" name="Diagrama 3"/>
          <p:cNvGraphicFramePr/>
          <p:nvPr/>
        </p:nvGraphicFramePr>
        <p:xfrm>
          <a:off x="928662" y="1285860"/>
          <a:ext cx="3071834"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nvGraphicFramePr>
        <p:xfrm>
          <a:off x="5214942" y="1285860"/>
          <a:ext cx="3143272"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a 5"/>
          <p:cNvGraphicFramePr/>
          <p:nvPr/>
        </p:nvGraphicFramePr>
        <p:xfrm>
          <a:off x="3214678" y="3857628"/>
          <a:ext cx="3143272" cy="22145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5" name="Imagem 4" descr="Pesquisar.jpg"/>
          <p:cNvPicPr>
            <a:picLocks noChangeAspect="1"/>
          </p:cNvPicPr>
          <p:nvPr/>
        </p:nvPicPr>
        <p:blipFill>
          <a:blip r:embed="rId3" cstate="print"/>
          <a:srcRect l="4924" t="4088" r="5556" b="7291"/>
          <a:stretch>
            <a:fillRect/>
          </a:stretch>
        </p:blipFill>
        <p:spPr>
          <a:xfrm>
            <a:off x="2770519" y="1428736"/>
            <a:ext cx="6087783" cy="5000660"/>
          </a:xfrm>
          <a:prstGeom prst="rect">
            <a:avLst/>
          </a:prstGeom>
        </p:spPr>
      </p:pic>
      <p:pic>
        <p:nvPicPr>
          <p:cNvPr id="7" name="Imagem 6" descr="saida figura.jpg"/>
          <p:cNvPicPr>
            <a:picLocks noChangeAspect="1"/>
          </p:cNvPicPr>
          <p:nvPr/>
        </p:nvPicPr>
        <p:blipFill>
          <a:blip r:embed="rId4" cstate="print"/>
          <a:stretch>
            <a:fillRect/>
          </a:stretch>
        </p:blipFill>
        <p:spPr>
          <a:xfrm>
            <a:off x="7286644" y="3571876"/>
            <a:ext cx="790575" cy="219075"/>
          </a:xfrm>
          <a:prstGeom prst="rect">
            <a:avLst/>
          </a:prstGeom>
        </p:spPr>
      </p:pic>
      <p:pic>
        <p:nvPicPr>
          <p:cNvPr id="6"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9586" y="2857496"/>
            <a:ext cx="187995" cy="285752"/>
          </a:xfrm>
          <a:prstGeom prst="rect">
            <a:avLst/>
          </a:prstGeom>
          <a:noFill/>
          <a:ln w="9525">
            <a:noFill/>
            <a:miter lim="800000"/>
            <a:headEnd/>
            <a:tailEnd/>
          </a:ln>
        </p:spPr>
      </p:pic>
      <p:sp>
        <p:nvSpPr>
          <p:cNvPr id="8" name="Retângulo 7"/>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0" name="Retângulo 9"/>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1" name="CaixaDeTexto 10"/>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nodeType="afterEffect">
                                  <p:stCondLst>
                                    <p:cond delay="0"/>
                                  </p:stCondLst>
                                  <p:childTnLst>
                                    <p:animMotion origin="layout" path="M 0.00052 -0.00046 L -0.3066 0.1044 " pathEditMode="relative" rAng="0" ptsTypes="AA">
                                      <p:cBhvr>
                                        <p:cTn id="17" dur="500" fill="hold"/>
                                        <p:tgtEl>
                                          <p:spTgt spid="6"/>
                                        </p:tgtEl>
                                        <p:attrNameLst>
                                          <p:attrName>ppt_x</p:attrName>
                                          <p:attrName>ppt_y</p:attrName>
                                        </p:attrNameLst>
                                      </p:cBhvr>
                                      <p:rCtr x="-154" y="52"/>
                                    </p:animMotion>
                                  </p:childTnLst>
                                </p:cTn>
                              </p:par>
                            </p:childTnLst>
                          </p:cTn>
                        </p:par>
                        <p:par>
                          <p:cTn id="18" fill="hold">
                            <p:stCondLst>
                              <p:cond delay="500"/>
                            </p:stCondLst>
                            <p:childTnLst>
                              <p:par>
                                <p:cTn id="19" presetID="0" presetClass="path" presetSubtype="0" accel="50000" decel="50000" fill="hold" nodeType="afterEffect">
                                  <p:stCondLst>
                                    <p:cond delay="0"/>
                                  </p:stCondLst>
                                  <p:childTnLst>
                                    <p:animMotion origin="layout" path="M -0.3066 0.1044 L -0.19635 0.1044 " pathEditMode="relative" rAng="0" ptsTypes="AA">
                                      <p:cBhvr>
                                        <p:cTn id="20" dur="500" fill="hold"/>
                                        <p:tgtEl>
                                          <p:spTgt spid="6"/>
                                        </p:tgtEl>
                                        <p:attrNameLst>
                                          <p:attrName>ppt_x</p:attrName>
                                          <p:attrName>ppt_y</p:attrName>
                                        </p:attrNameLst>
                                      </p:cBhvr>
                                      <p:rCtr x="55" y="0"/>
                                    </p:animMotion>
                                  </p:childTnLst>
                                </p:cTn>
                              </p:par>
                            </p:childTnLst>
                          </p:cTn>
                        </p:par>
                        <p:par>
                          <p:cTn id="21" fill="hold">
                            <p:stCondLst>
                              <p:cond delay="1000"/>
                            </p:stCondLst>
                            <p:childTnLst>
                              <p:par>
                                <p:cTn id="22" presetID="0" presetClass="path" presetSubtype="0" accel="50000" decel="50000" fill="hold" nodeType="afterEffect">
                                  <p:stCondLst>
                                    <p:cond delay="0"/>
                                  </p:stCondLst>
                                  <p:childTnLst>
                                    <p:animMotion origin="layout" path="M -0.19635 0.1044 L -0.09392 0.1044 " pathEditMode="relative" rAng="0" ptsTypes="AA">
                                      <p:cBhvr>
                                        <p:cTn id="23" dur="500" fill="hold"/>
                                        <p:tgtEl>
                                          <p:spTgt spid="6"/>
                                        </p:tgtEl>
                                        <p:attrNameLst>
                                          <p:attrName>ppt_x</p:attrName>
                                          <p:attrName>ppt_y</p:attrName>
                                        </p:attrNameLst>
                                      </p:cBhvr>
                                      <p:rCtr x="51" y="0"/>
                                    </p:animMotion>
                                  </p:childTnLst>
                                </p:cTn>
                              </p:par>
                            </p:childTnLst>
                          </p:cTn>
                        </p:par>
                        <p:par>
                          <p:cTn id="24" fill="hold">
                            <p:stCondLst>
                              <p:cond delay="1500"/>
                            </p:stCondLst>
                            <p:childTnLst>
                              <p:par>
                                <p:cTn id="25" presetID="0" presetClass="path" presetSubtype="0" accel="50000" decel="50000" fill="hold" nodeType="afterEffect">
                                  <p:stCondLst>
                                    <p:cond delay="0"/>
                                  </p:stCondLst>
                                  <p:childTnLst>
                                    <p:animMotion origin="layout" path="M -0.09393 0.1044 L 0.00052 0.1044 " pathEditMode="relative" ptsTypes="AA">
                                      <p:cBhvr>
                                        <p:cTn id="26" dur="500" fill="hold"/>
                                        <p:tgtEl>
                                          <p:spTgt spid="6"/>
                                        </p:tgtEl>
                                        <p:attrNameLst>
                                          <p:attrName>ppt_x</p:attrName>
                                          <p:attrName>ppt_y</p:attrName>
                                        </p:attrNameLst>
                                      </p:cBhvr>
                                    </p:animMotion>
                                  </p:childTnLst>
                                </p:cTn>
                              </p:par>
                            </p:childTnLst>
                          </p:cTn>
                        </p:par>
                        <p:par>
                          <p:cTn id="27" fill="hold">
                            <p:stCondLst>
                              <p:cond delay="2000"/>
                            </p:stCondLst>
                            <p:childTnLst>
                              <p:par>
                                <p:cTn id="28" presetID="0" presetClass="path" presetSubtype="0" accel="50000" decel="50000" fill="hold" nodeType="afterEffect">
                                  <p:stCondLst>
                                    <p:cond delay="0"/>
                                  </p:stCondLst>
                                  <p:childTnLst>
                                    <p:animMotion origin="layout" path="M 0.00052 0.1044 L -0.31441 0.13611 " pathEditMode="relative" rAng="0" ptsTypes="AA">
                                      <p:cBhvr>
                                        <p:cTn id="29" dur="500" fill="hold"/>
                                        <p:tgtEl>
                                          <p:spTgt spid="6"/>
                                        </p:tgtEl>
                                        <p:attrNameLst>
                                          <p:attrName>ppt_x</p:attrName>
                                          <p:attrName>ppt_y</p:attrName>
                                        </p:attrNameLst>
                                      </p:cBhvr>
                                      <p:rCtr x="-157" y="16"/>
                                    </p:animMotion>
                                  </p:childTnLst>
                                </p:cTn>
                              </p:par>
                            </p:childTnLst>
                          </p:cTn>
                        </p:par>
                        <p:par>
                          <p:cTn id="30" fill="hold">
                            <p:stCondLst>
                              <p:cond delay="2500"/>
                            </p:stCondLst>
                            <p:childTnLst>
                              <p:par>
                                <p:cTn id="31" presetID="0" presetClass="path" presetSubtype="0" accel="50000" decel="50000" fill="hold" nodeType="afterEffect">
                                  <p:stCondLst>
                                    <p:cond delay="0"/>
                                  </p:stCondLst>
                                  <p:childTnLst>
                                    <p:animMotion origin="layout" path="M -0.3066 0.13611 L -0.40885 0.18843 " pathEditMode="relative" rAng="0" ptsTypes="AA">
                                      <p:cBhvr>
                                        <p:cTn id="32" dur="500" fill="hold"/>
                                        <p:tgtEl>
                                          <p:spTgt spid="6"/>
                                        </p:tgtEl>
                                        <p:attrNameLst>
                                          <p:attrName>ppt_x</p:attrName>
                                          <p:attrName>ppt_y</p:attrName>
                                        </p:attrNameLst>
                                      </p:cBhvr>
                                      <p:rCtr x="-51"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8" name="Imagem 7" descr="Salvar Configuração.jpg"/>
          <p:cNvPicPr>
            <a:picLocks noChangeAspect="1"/>
          </p:cNvPicPr>
          <p:nvPr/>
        </p:nvPicPr>
        <p:blipFill>
          <a:blip r:embed="rId2" cstate="print"/>
          <a:srcRect l="5156" t="4167" r="4696" b="8333"/>
          <a:stretch>
            <a:fillRect/>
          </a:stretch>
        </p:blipFill>
        <p:spPr>
          <a:xfrm>
            <a:off x="3214678" y="1285860"/>
            <a:ext cx="5476914" cy="5357850"/>
          </a:xfrm>
          <a:prstGeom prst="rect">
            <a:avLst/>
          </a:prstGeom>
        </p:spPr>
      </p:pic>
      <p:pic>
        <p:nvPicPr>
          <p:cNvPr id="13" name="Imagem 12"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14" name="Retângulo 13"/>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5" name="CaixaDeTexto 14"/>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16" name="Retângulo 15"/>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17" name="CaixaDeTexto 16"/>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8"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57686" y="3571876"/>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44444E-6 3.33333E-6 L -0.08125 -0.15718 " pathEditMode="relative" rAng="0" ptsTypes="AA">
                                      <p:cBhvr>
                                        <p:cTn id="11" dur="500" fill="hold"/>
                                        <p:tgtEl>
                                          <p:spTgt spid="18"/>
                                        </p:tgtEl>
                                        <p:attrNameLst>
                                          <p:attrName>ppt_x</p:attrName>
                                          <p:attrName>ppt_y</p:attrName>
                                        </p:attrNameLst>
                                      </p:cBhvr>
                                      <p:rCtr x="-41" y="-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Pesquisar.jpg"/>
          <p:cNvPicPr>
            <a:picLocks noChangeAspect="1"/>
          </p:cNvPicPr>
          <p:nvPr/>
        </p:nvPicPr>
        <p:blipFill>
          <a:blip r:embed="rId2" cstate="print"/>
          <a:srcRect l="4924" t="4088" r="5556" b="7291"/>
          <a:stretch>
            <a:fillRect/>
          </a:stretch>
        </p:blipFill>
        <p:spPr>
          <a:xfrm>
            <a:off x="2928926" y="1214422"/>
            <a:ext cx="6087783" cy="5000660"/>
          </a:xfrm>
          <a:prstGeom prst="rect">
            <a:avLst/>
          </a:prstGeom>
        </p:spPr>
      </p:pic>
      <p:pic>
        <p:nvPicPr>
          <p:cNvPr id="5" name="Imagem 4" descr="tux-einstein.png"/>
          <p:cNvPicPr>
            <a:picLocks noChangeAspect="1"/>
          </p:cNvPicPr>
          <p:nvPr/>
        </p:nvPicPr>
        <p:blipFill>
          <a:blip r:embed="rId3"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6" name="Retângulo 5"/>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7" name="CaixaDeTexto 6"/>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
        <p:nvSpPr>
          <p:cNvPr id="8" name="Retângulo 7"/>
          <p:cNvSpPr/>
          <p:nvPr/>
        </p:nvSpPr>
        <p:spPr>
          <a:xfrm>
            <a:off x="1357290" y="1285860"/>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1285852" y="1714488"/>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0" name="Imagem 9" descr="saida figura.jpg"/>
          <p:cNvPicPr>
            <a:picLocks noChangeAspect="1"/>
          </p:cNvPicPr>
          <p:nvPr/>
        </p:nvPicPr>
        <p:blipFill>
          <a:blip r:embed="rId4" cstate="print"/>
          <a:stretch>
            <a:fillRect/>
          </a:stretch>
        </p:blipFill>
        <p:spPr>
          <a:xfrm>
            <a:off x="7424763" y="3352801"/>
            <a:ext cx="790575" cy="219075"/>
          </a:xfrm>
          <a:prstGeom prst="rect">
            <a:avLst/>
          </a:prstGeom>
        </p:spPr>
      </p:pic>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29586" y="2857496"/>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par>
                          <p:cTn id="11" fill="hold">
                            <p:stCondLst>
                              <p:cond delay="500"/>
                            </p:stCondLst>
                            <p:childTnLst>
                              <p:par>
                                <p:cTn id="12" presetID="0" presetClass="path" presetSubtype="0" accel="50000" decel="50000" fill="hold" grpId="0" nodeType="afterEffect">
                                  <p:stCondLst>
                                    <p:cond delay="0"/>
                                  </p:stCondLst>
                                  <p:childTnLst>
                                    <p:animMotion origin="layout" path="M 5E-6 -3.7037E-6 L 0.36771 0.43774 " pathEditMode="relative" rAng="0" ptsTypes="AA">
                                      <p:cBhvr>
                                        <p:cTn id="13" dur="2000" fill="hold"/>
                                        <p:tgtEl>
                                          <p:spTgt spid="9"/>
                                        </p:tgtEl>
                                        <p:attrNameLst>
                                          <p:attrName>ppt_x</p:attrName>
                                          <p:attrName>ppt_y</p:attrName>
                                        </p:attrNameLst>
                                      </p:cBhvr>
                                      <p:rCtr x="184" y="219"/>
                                    </p:animMotion>
                                  </p:childTnLst>
                                </p:cTn>
                              </p:par>
                              <p:par>
                                <p:cTn id="14" presetID="0" presetClass="path" presetSubtype="0" accel="50000" decel="50000" fill="hold" grpId="0" nodeType="withEffect">
                                  <p:stCondLst>
                                    <p:cond delay="0"/>
                                  </p:stCondLst>
                                  <p:childTnLst>
                                    <p:animMotion origin="layout" path="M 2.5E-6 7.40741E-7 L 0.35208 0.44468 " pathEditMode="relative" rAng="0" ptsTypes="AA">
                                      <p:cBhvr>
                                        <p:cTn id="15" dur="2000" fill="hold"/>
                                        <p:tgtEl>
                                          <p:spTgt spid="8"/>
                                        </p:tgtEl>
                                        <p:attrNameLst>
                                          <p:attrName>ppt_x</p:attrName>
                                          <p:attrName>ppt_y</p:attrName>
                                        </p:attrNameLst>
                                      </p:cBhvr>
                                      <p:rCtr x="176" y="222"/>
                                    </p:animMotion>
                                  </p:childTnLst>
                                </p:cTn>
                              </p:par>
                            </p:childTnLst>
                          </p:cTn>
                        </p:par>
                        <p:par>
                          <p:cTn id="16" fill="hold">
                            <p:stCondLst>
                              <p:cond delay="2500"/>
                            </p:stCondLst>
                            <p:childTnLst>
                              <p:par>
                                <p:cTn id="17" presetID="53" presetClass="exit" presetSubtype="0" fill="hold" grpId="1" nodeType="after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072066" y="2428868"/>
            <a:ext cx="2571750" cy="2571750"/>
          </a:xfrm>
          <a:prstGeom prst="rect">
            <a:avLst/>
          </a:prstGeom>
          <a:noFill/>
          <a:ln w="9525">
            <a:noFill/>
            <a:miter lim="800000"/>
            <a:headEnd/>
            <a:tailEnd/>
          </a:ln>
        </p:spPr>
      </p:pic>
      <p:sp>
        <p:nvSpPr>
          <p:cNvPr id="5" name="Retângulo 7"/>
          <p:cNvSpPr/>
          <p:nvPr/>
        </p:nvSpPr>
        <p:spPr>
          <a:xfrm>
            <a:off x="5500703" y="285749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6" name="Picture 2"/>
          <p:cNvPicPr>
            <a:picLocks noChangeAspect="1" noChangeArrowheads="1"/>
          </p:cNvPicPr>
          <p:nvPr/>
        </p:nvPicPr>
        <p:blipFill>
          <a:blip r:embed="rId3" cstate="print"/>
          <a:srcRect l="18164" t="15576" r="19140" b="6684"/>
          <a:stretch>
            <a:fillRect/>
          </a:stretch>
        </p:blipFill>
        <p:spPr bwMode="auto">
          <a:xfrm>
            <a:off x="5500703" y="2857490"/>
            <a:ext cx="1697408" cy="1138558"/>
          </a:xfrm>
          <a:prstGeom prst="rect">
            <a:avLst/>
          </a:prstGeom>
          <a:noFill/>
          <a:ln w="9525">
            <a:noFill/>
            <a:miter lim="800000"/>
            <a:headEnd/>
            <a:tailEnd/>
          </a:ln>
        </p:spPr>
      </p:pic>
      <p:pic>
        <p:nvPicPr>
          <p:cNvPr id="7" name="Imagem 6"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8" name="Retângulo 7"/>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5E-6 3.33333E-6 L -0.48663 0.00023 " pathEditMode="relative" rAng="0" ptsTypes="AA">
                                      <p:cBhvr>
                                        <p:cTn id="14" dur="2000" fill="hold"/>
                                        <p:tgtEl>
                                          <p:spTgt spid="4"/>
                                        </p:tgtEl>
                                        <p:attrNameLst>
                                          <p:attrName>ppt_x</p:attrName>
                                          <p:attrName>ppt_y</p:attrName>
                                        </p:attrNameLst>
                                      </p:cBhvr>
                                      <p:rCtr x="-243" y="0"/>
                                    </p:animMotion>
                                  </p:childTnLst>
                                </p:cTn>
                              </p:par>
                              <p:par>
                                <p:cTn id="15" presetID="0" presetClass="path" presetSubtype="0" accel="50000" decel="50000" fill="hold" grpId="0" nodeType="withEffect">
                                  <p:stCondLst>
                                    <p:cond delay="0"/>
                                  </p:stCondLst>
                                  <p:childTnLst>
                                    <p:animMotion origin="layout" path="M -2.5E-6 0 L -0.48663 0 " pathEditMode="relative" rAng="0" ptsTypes="AA">
                                      <p:cBhvr>
                                        <p:cTn id="16" dur="2000" fill="hold"/>
                                        <p:tgtEl>
                                          <p:spTgt spid="5"/>
                                        </p:tgtEl>
                                        <p:attrNameLst>
                                          <p:attrName>ppt_x</p:attrName>
                                          <p:attrName>ppt_y</p:attrName>
                                        </p:attrNameLst>
                                      </p:cBhvr>
                                      <p:rCtr x="-243" y="0"/>
                                    </p:animMotion>
                                  </p:childTnLst>
                                </p:cTn>
                              </p:par>
                              <p:par>
                                <p:cTn id="17" presetID="0" presetClass="path" presetSubtype="0" accel="50000" decel="50000" fill="hold" nodeType="withEffect">
                                  <p:stCondLst>
                                    <p:cond delay="0"/>
                                  </p:stCondLst>
                                  <p:childTnLst>
                                    <p:animMotion origin="layout" path="M -8.33333E-7 2.96296E-6 L -0.48559 0.00046 " pathEditMode="relative" rAng="0" ptsTypes="AA">
                                      <p:cBhvr>
                                        <p:cTn id="18" dur="2000" fill="hold"/>
                                        <p:tgtEl>
                                          <p:spTgt spid="6"/>
                                        </p:tgtEl>
                                        <p:attrNameLst>
                                          <p:attrName>ppt_x</p:attrName>
                                          <p:attrName>ppt_y</p:attrName>
                                        </p:attrNameLst>
                                      </p:cBhvr>
                                      <p:rCtr x="-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6" name="Imagem 5"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42928" y="2428868"/>
            <a:ext cx="2571750" cy="2571750"/>
          </a:xfrm>
          <a:prstGeom prst="rect">
            <a:avLst/>
          </a:prstGeom>
          <a:noFill/>
          <a:ln w="9525">
            <a:noFill/>
            <a:miter lim="800000"/>
            <a:headEnd/>
            <a:tailEnd/>
          </a:ln>
        </p:spPr>
      </p:pic>
      <p:sp>
        <p:nvSpPr>
          <p:cNvPr id="7" name="Retângulo 7"/>
          <p:cNvSpPr/>
          <p:nvPr/>
        </p:nvSpPr>
        <p:spPr>
          <a:xfrm>
            <a:off x="1071565" y="285749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8" name="Picture 2"/>
          <p:cNvPicPr>
            <a:picLocks noChangeAspect="1" noChangeArrowheads="1"/>
          </p:cNvPicPr>
          <p:nvPr/>
        </p:nvPicPr>
        <p:blipFill>
          <a:blip r:embed="rId3" cstate="print"/>
          <a:srcRect l="18164" t="15576" r="19140" b="6684"/>
          <a:stretch>
            <a:fillRect/>
          </a:stretch>
        </p:blipFill>
        <p:spPr bwMode="auto">
          <a:xfrm>
            <a:off x="1071565" y="2857490"/>
            <a:ext cx="1697408" cy="1138558"/>
          </a:xfrm>
          <a:prstGeom prst="rect">
            <a:avLst/>
          </a:prstGeom>
          <a:noFill/>
          <a:ln w="9525">
            <a:noFill/>
            <a:miter lim="800000"/>
            <a:headEnd/>
            <a:tailEnd/>
          </a:ln>
        </p:spPr>
      </p:pic>
      <p:sp>
        <p:nvSpPr>
          <p:cNvPr id="12" name="CaixaDeTexto 11"/>
          <p:cNvSpPr txBox="1"/>
          <p:nvPr/>
        </p:nvSpPr>
        <p:spPr>
          <a:xfrm>
            <a:off x="4000496" y="1714488"/>
            <a:ext cx="4500594" cy="1938992"/>
          </a:xfrm>
          <a:prstGeom prst="rect">
            <a:avLst/>
          </a:prstGeom>
          <a:noFill/>
        </p:spPr>
        <p:txBody>
          <a:bodyPr wrap="square" rtlCol="0">
            <a:spAutoFit/>
          </a:bodyPr>
          <a:lstStyle/>
          <a:p>
            <a:pPr algn="ctr"/>
            <a:r>
              <a:rPr lang="pt-BR" dirty="0" smtClean="0"/>
              <a:t> </a:t>
            </a:r>
            <a:r>
              <a:rPr lang="pt-BR" sz="2400" cap="all" dirty="0" smtClean="0">
                <a:solidFill>
                  <a:schemeClr val="tx2"/>
                </a:solidFill>
                <a:latin typeface="+mj-lt"/>
                <a:ea typeface="+mj-ea"/>
                <a:cs typeface="+mj-cs"/>
              </a:rPr>
              <a:t>Algoritmo </a:t>
            </a:r>
            <a:r>
              <a:rPr lang="pt-BR" sz="2400" cap="all" dirty="0" smtClean="0">
                <a:solidFill>
                  <a:srgbClr val="EA0000"/>
                </a:solidFill>
                <a:effectLst/>
                <a:latin typeface="+mj-lt"/>
                <a:ea typeface="+mj-ea"/>
                <a:cs typeface="+mj-cs"/>
              </a:rPr>
              <a:t>Smith-Waterman </a:t>
            </a:r>
            <a:r>
              <a:rPr lang="pt-BR" sz="2400" cap="all" dirty="0" smtClean="0">
                <a:solidFill>
                  <a:schemeClr val="tx2"/>
                </a:solidFill>
                <a:latin typeface="+mj-lt"/>
                <a:ea typeface="+mj-ea"/>
                <a:cs typeface="+mj-cs"/>
              </a:rPr>
              <a:t>implementado em </a:t>
            </a:r>
            <a:r>
              <a:rPr lang="pt-BR" sz="2400" cap="all" dirty="0" smtClean="0">
                <a:solidFill>
                  <a:srgbClr val="EA0000"/>
                </a:solidFill>
                <a:effectLst/>
                <a:latin typeface="+mj-lt"/>
                <a:ea typeface="+mj-ea"/>
                <a:cs typeface="+mj-cs"/>
              </a:rPr>
              <a:t>FPGA</a:t>
            </a:r>
            <a:r>
              <a:rPr lang="pt-BR" sz="2400" cap="all" dirty="0" smtClean="0">
                <a:solidFill>
                  <a:schemeClr val="tx2"/>
                </a:solidFill>
                <a:latin typeface="+mj-lt"/>
                <a:ea typeface="+mj-ea"/>
                <a:cs typeface="+mj-cs"/>
              </a:rPr>
              <a:t>.</a:t>
            </a:r>
          </a:p>
          <a:p>
            <a:endParaRPr lang="pt-BR" dirty="0" smtClean="0"/>
          </a:p>
          <a:p>
            <a:endParaRPr lang="pt-BR" dirty="0" smtClean="0"/>
          </a:p>
          <a:p>
            <a:endParaRPr lang="pt-BR" dirty="0" smtClean="0"/>
          </a:p>
          <a:p>
            <a:endParaRPr lang="pt-BR" dirty="0"/>
          </a:p>
        </p:txBody>
      </p:sp>
      <p:sp>
        <p:nvSpPr>
          <p:cNvPr id="31" name="Retângulo de cantos arredondados 30"/>
          <p:cNvSpPr/>
          <p:nvPr/>
        </p:nvSpPr>
        <p:spPr>
          <a:xfrm>
            <a:off x="4786314" y="2714620"/>
            <a:ext cx="3186160" cy="342901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pt-BR"/>
          </a:p>
        </p:txBody>
      </p:sp>
      <p:pic>
        <p:nvPicPr>
          <p:cNvPr id="32" name="Imagem 31" descr="11949839231690247271server_mimooh_01.svg.med.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214942" y="3934260"/>
            <a:ext cx="642942" cy="985843"/>
          </a:xfrm>
          <a:prstGeom prst="rect">
            <a:avLst/>
          </a:prstGeom>
          <a:noFill/>
          <a:ln w="9525">
            <a:noFill/>
            <a:miter lim="800000"/>
            <a:headEnd/>
            <a:tailEnd/>
          </a:ln>
        </p:spPr>
      </p:pic>
      <p:sp>
        <p:nvSpPr>
          <p:cNvPr id="33" name="Seta para a esquerda e para a direita 32"/>
          <p:cNvSpPr/>
          <p:nvPr/>
        </p:nvSpPr>
        <p:spPr>
          <a:xfrm>
            <a:off x="4206606" y="4374363"/>
            <a:ext cx="777114" cy="1853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34" name="Picture 2"/>
          <p:cNvPicPr>
            <a:picLocks noChangeAspect="1" noChangeArrowheads="1"/>
          </p:cNvPicPr>
          <p:nvPr/>
        </p:nvPicPr>
        <p:blipFill>
          <a:blip r:embed="rId5" cstate="print"/>
          <a:srcRect/>
          <a:stretch>
            <a:fillRect/>
          </a:stretch>
        </p:blipFill>
        <p:spPr bwMode="auto">
          <a:xfrm>
            <a:off x="7408028" y="2976916"/>
            <a:ext cx="414236" cy="452084"/>
          </a:xfrm>
          <a:prstGeom prst="rect">
            <a:avLst/>
          </a:prstGeom>
          <a:noFill/>
          <a:ln w="9525">
            <a:noFill/>
            <a:miter lim="800000"/>
            <a:headEnd/>
            <a:tailEnd/>
          </a:ln>
        </p:spPr>
      </p:pic>
      <p:pic>
        <p:nvPicPr>
          <p:cNvPr id="35" name="Picture 2"/>
          <p:cNvPicPr>
            <a:picLocks noChangeAspect="1" noChangeArrowheads="1"/>
          </p:cNvPicPr>
          <p:nvPr/>
        </p:nvPicPr>
        <p:blipFill>
          <a:blip r:embed="rId5" cstate="print"/>
          <a:srcRect/>
          <a:stretch>
            <a:fillRect/>
          </a:stretch>
        </p:blipFill>
        <p:spPr bwMode="auto">
          <a:xfrm>
            <a:off x="7429520" y="3786190"/>
            <a:ext cx="392744" cy="428628"/>
          </a:xfrm>
          <a:prstGeom prst="rect">
            <a:avLst/>
          </a:prstGeom>
          <a:noFill/>
          <a:ln w="9525">
            <a:noFill/>
            <a:miter lim="800000"/>
            <a:headEnd/>
            <a:tailEnd/>
          </a:ln>
        </p:spPr>
      </p:pic>
      <p:pic>
        <p:nvPicPr>
          <p:cNvPr id="36" name="Picture 2"/>
          <p:cNvPicPr>
            <a:picLocks noChangeAspect="1" noChangeArrowheads="1"/>
          </p:cNvPicPr>
          <p:nvPr/>
        </p:nvPicPr>
        <p:blipFill>
          <a:blip r:embed="rId5" cstate="print"/>
          <a:srcRect/>
          <a:stretch>
            <a:fillRect/>
          </a:stretch>
        </p:blipFill>
        <p:spPr bwMode="auto">
          <a:xfrm>
            <a:off x="7429520" y="5286388"/>
            <a:ext cx="407189" cy="444392"/>
          </a:xfrm>
          <a:prstGeom prst="rect">
            <a:avLst/>
          </a:prstGeom>
          <a:noFill/>
          <a:ln w="9525">
            <a:noFill/>
            <a:miter lim="800000"/>
            <a:headEnd/>
            <a:tailEnd/>
          </a:ln>
        </p:spPr>
      </p:pic>
      <p:cxnSp>
        <p:nvCxnSpPr>
          <p:cNvPr id="37" name="Forma 13"/>
          <p:cNvCxnSpPr>
            <a:stCxn id="32" idx="3"/>
            <a:endCxn id="34" idx="1"/>
          </p:cNvCxnSpPr>
          <p:nvPr/>
        </p:nvCxnSpPr>
        <p:spPr>
          <a:xfrm flipV="1">
            <a:off x="5857884" y="3202958"/>
            <a:ext cx="1550144" cy="122422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8" name="Forma 16"/>
          <p:cNvCxnSpPr>
            <a:stCxn id="36" idx="1"/>
            <a:endCxn id="32" idx="3"/>
          </p:cNvCxnSpPr>
          <p:nvPr/>
        </p:nvCxnSpPr>
        <p:spPr>
          <a:xfrm rot="10800000">
            <a:off x="5857884" y="4427182"/>
            <a:ext cx="1571636" cy="1081402"/>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39" name="Conector angulado 38"/>
          <p:cNvCxnSpPr>
            <a:stCxn id="35" idx="1"/>
            <a:endCxn id="32" idx="3"/>
          </p:cNvCxnSpPr>
          <p:nvPr/>
        </p:nvCxnSpPr>
        <p:spPr>
          <a:xfrm rot="10800000" flipV="1">
            <a:off x="5857884" y="4000504"/>
            <a:ext cx="1571636" cy="426678"/>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rot="5400000">
            <a:off x="7451309" y="4764533"/>
            <a:ext cx="390726" cy="5677"/>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41" name="Cilindro 40"/>
          <p:cNvSpPr/>
          <p:nvPr/>
        </p:nvSpPr>
        <p:spPr>
          <a:xfrm>
            <a:off x="5500694" y="5572140"/>
            <a:ext cx="571504" cy="43298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dirty="0">
                <a:solidFill>
                  <a:schemeClr val="tx1"/>
                </a:solidFill>
              </a:rPr>
              <a:t>BD</a:t>
            </a:r>
          </a:p>
        </p:txBody>
      </p:sp>
      <p:cxnSp>
        <p:nvCxnSpPr>
          <p:cNvPr id="42" name="Conector reto 41"/>
          <p:cNvCxnSpPr>
            <a:stCxn id="41" idx="1"/>
            <a:endCxn id="32" idx="2"/>
          </p:cNvCxnSpPr>
          <p:nvPr/>
        </p:nvCxnSpPr>
        <p:spPr>
          <a:xfrm rot="16200000" flipV="1">
            <a:off x="5335412" y="5121105"/>
            <a:ext cx="652037" cy="25003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CaixaDeTexto 42"/>
          <p:cNvSpPr txBox="1">
            <a:spLocks noChangeArrowheads="1"/>
          </p:cNvSpPr>
          <p:nvPr/>
        </p:nvSpPr>
        <p:spPr bwMode="auto">
          <a:xfrm>
            <a:off x="4214810" y="4071942"/>
            <a:ext cx="759206" cy="369332"/>
          </a:xfrm>
          <a:prstGeom prst="rect">
            <a:avLst/>
          </a:prstGeom>
          <a:noFill/>
          <a:ln w="9525">
            <a:noFill/>
            <a:miter lim="800000"/>
            <a:headEnd/>
            <a:tailEnd/>
          </a:ln>
        </p:spPr>
        <p:txBody>
          <a:bodyPr wrap="square">
            <a:spAutoFit/>
          </a:bodyPr>
          <a:lstStyle/>
          <a:p>
            <a:pPr defTabSz="912813"/>
            <a:r>
              <a:rPr lang="pt-BR" cap="all" dirty="0">
                <a:solidFill>
                  <a:schemeClr val="tx2"/>
                </a:solidFill>
                <a:latin typeface="+mj-lt"/>
                <a:ea typeface="+mj-ea"/>
                <a:cs typeface="+mj-cs"/>
              </a:rPr>
              <a:t>WEB</a:t>
            </a:r>
          </a:p>
        </p:txBody>
      </p:sp>
      <p:sp>
        <p:nvSpPr>
          <p:cNvPr id="44" name="CaixaDeTexto 43"/>
          <p:cNvSpPr txBox="1">
            <a:spLocks noChangeArrowheads="1"/>
          </p:cNvSpPr>
          <p:nvPr/>
        </p:nvSpPr>
        <p:spPr bwMode="auto">
          <a:xfrm>
            <a:off x="7715272" y="2714620"/>
            <a:ext cx="1159200" cy="646331"/>
          </a:xfrm>
          <a:prstGeom prst="rect">
            <a:avLst/>
          </a:prstGeom>
          <a:noFill/>
          <a:ln w="9525">
            <a:noFill/>
            <a:miter lim="800000"/>
            <a:headEnd/>
            <a:tailEnd/>
          </a:ln>
        </p:spPr>
        <p:txBody>
          <a:bodyPr wrap="square">
            <a:spAutoFit/>
          </a:bodyPr>
          <a:lstStyle/>
          <a:p>
            <a:pPr algn="ctr" defTabSz="912813"/>
            <a:r>
              <a:rPr lang="pt-BR" cap="all" dirty="0" smtClean="0">
                <a:solidFill>
                  <a:schemeClr val="tx2"/>
                </a:solidFill>
                <a:latin typeface="+mj-lt"/>
                <a:ea typeface="+mj-ea"/>
                <a:cs typeface="+mj-cs"/>
              </a:rPr>
              <a:t>FPGA</a:t>
            </a:r>
            <a:r>
              <a:rPr lang="pt-BR" dirty="0" smtClean="0"/>
              <a:t>s</a:t>
            </a:r>
          </a:p>
          <a:p>
            <a:pPr algn="ctr" defTabSz="912813"/>
            <a:endParaRPr lang="pt-BR" cap="all" dirty="0">
              <a:solidFill>
                <a:schemeClr val="tx2"/>
              </a:solidFill>
              <a:latin typeface="+mj-lt"/>
              <a:ea typeface="+mj-ea"/>
              <a:cs typeface="+mj-cs"/>
            </a:endParaRPr>
          </a:p>
        </p:txBody>
      </p:sp>
      <p:pic>
        <p:nvPicPr>
          <p:cNvPr id="45" name="Picture 3" descr="\\cin01\scratch_povqs$\projetao\logoMarcaFinal2.png"/>
          <p:cNvPicPr>
            <a:picLocks noChangeAspect="1" noChangeArrowheads="1"/>
          </p:cNvPicPr>
          <p:nvPr/>
        </p:nvPicPr>
        <p:blipFill>
          <a:blip r:embed="rId6" cstate="print"/>
          <a:srcRect/>
          <a:stretch>
            <a:fillRect/>
          </a:stretch>
        </p:blipFill>
        <p:spPr bwMode="auto">
          <a:xfrm>
            <a:off x="5286380" y="3000372"/>
            <a:ext cx="810948" cy="438512"/>
          </a:xfrm>
          <a:prstGeom prst="rect">
            <a:avLst/>
          </a:prstGeom>
          <a:noFill/>
          <a:ln w="9525">
            <a:noFill/>
            <a:miter lim="800000"/>
            <a:headEnd/>
            <a:tailEnd/>
          </a:ln>
        </p:spPr>
      </p:pic>
      <p:sp>
        <p:nvSpPr>
          <p:cNvPr id="13" name="Retângulo 12"/>
          <p:cNvSpPr/>
          <p:nvPr/>
        </p:nvSpPr>
        <p:spPr>
          <a:xfrm>
            <a:off x="3857620" y="3143248"/>
            <a:ext cx="4572000" cy="1538883"/>
          </a:xfrm>
          <a:prstGeom prst="rect">
            <a:avLst/>
          </a:prstGeom>
        </p:spPr>
        <p:txBody>
          <a:bodyPr>
            <a:spAutoFit/>
          </a:bodyPr>
          <a:lstStyle/>
          <a:p>
            <a:pPr lvl="1" algn="just">
              <a:buFont typeface="Wingdings" pitchFamily="2" charset="2"/>
              <a:buChar char="Ø"/>
            </a:pPr>
            <a:r>
              <a:rPr lang="en-US" sz="2000"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Uma</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implementação</a:t>
            </a:r>
            <a:r>
              <a:rPr lang="en-US" cap="all" dirty="0" smtClean="0">
                <a:solidFill>
                  <a:schemeClr val="tx2"/>
                </a:solidFill>
                <a:latin typeface="+mj-lt"/>
                <a:ea typeface="+mj-ea"/>
                <a:cs typeface="+mj-cs"/>
              </a:rPr>
              <a:t> do Smith-Waterman </a:t>
            </a:r>
            <a:r>
              <a:rPr lang="en-US" cap="all" dirty="0" err="1" smtClean="0">
                <a:solidFill>
                  <a:schemeClr val="tx2"/>
                </a:solidFill>
                <a:latin typeface="+mj-lt"/>
                <a:ea typeface="+mj-ea"/>
                <a:cs typeface="+mj-cs"/>
              </a:rPr>
              <a:t>em</a:t>
            </a:r>
            <a:r>
              <a:rPr lang="en-US" cap="all" dirty="0" smtClean="0">
                <a:solidFill>
                  <a:schemeClr val="tx2"/>
                </a:solidFill>
                <a:latin typeface="+mj-lt"/>
                <a:ea typeface="+mj-ea"/>
                <a:cs typeface="+mj-cs"/>
              </a:rPr>
              <a:t> FPGA (Virtex-4)  </a:t>
            </a:r>
            <a:r>
              <a:rPr lang="en-US" cap="all" dirty="0" err="1" smtClean="0">
                <a:solidFill>
                  <a:schemeClr val="tx2"/>
                </a:solidFill>
                <a:latin typeface="+mj-lt"/>
                <a:ea typeface="+mj-ea"/>
                <a:cs typeface="+mj-cs"/>
              </a:rPr>
              <a:t>acelera</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em</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até</a:t>
            </a:r>
            <a:r>
              <a:rPr lang="en-US" cap="all" dirty="0" smtClean="0">
                <a:solidFill>
                  <a:schemeClr val="tx2"/>
                </a:solidFill>
                <a:latin typeface="+mj-lt"/>
                <a:ea typeface="+mj-ea"/>
                <a:cs typeface="+mj-cs"/>
              </a:rPr>
              <a:t> </a:t>
            </a:r>
            <a:r>
              <a:rPr lang="en-US" sz="2000" b="1" dirty="0" smtClean="0">
                <a:ln w="10541" cmpd="sng">
                  <a:solidFill>
                    <a:srgbClr val="EA0000"/>
                  </a:solidFill>
                  <a:prstDash val="solid"/>
                </a:ln>
                <a:solidFill>
                  <a:srgbClr val="EA0000"/>
                </a:solidFill>
                <a:latin typeface="+mj-lt"/>
                <a:ea typeface="+mj-ea"/>
                <a:cs typeface="+mj-cs"/>
              </a:rPr>
              <a:t>100x</a:t>
            </a:r>
            <a:r>
              <a:rPr lang="en-US" cap="all" dirty="0" smtClean="0">
                <a:solidFill>
                  <a:schemeClr val="tx2"/>
                </a:solidFill>
                <a:latin typeface="+mj-lt"/>
                <a:ea typeface="+mj-ea"/>
                <a:cs typeface="+mj-cs"/>
              </a:rPr>
              <a:t> o </a:t>
            </a:r>
            <a:r>
              <a:rPr lang="en-US" cap="all" dirty="0" err="1" smtClean="0">
                <a:solidFill>
                  <a:schemeClr val="tx2"/>
                </a:solidFill>
                <a:latin typeface="+mj-lt"/>
                <a:ea typeface="+mj-ea"/>
                <a:cs typeface="+mj-cs"/>
              </a:rPr>
              <a:t>processo</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comparado</a:t>
            </a:r>
            <a:r>
              <a:rPr lang="en-US" cap="all" dirty="0" smtClean="0">
                <a:solidFill>
                  <a:schemeClr val="tx2"/>
                </a:solidFill>
                <a:latin typeface="+mj-lt"/>
                <a:ea typeface="+mj-ea"/>
                <a:cs typeface="+mj-cs"/>
              </a:rPr>
              <a:t> a um </a:t>
            </a:r>
            <a:r>
              <a:rPr lang="en-US" cap="all" dirty="0" err="1" smtClean="0">
                <a:solidFill>
                  <a:schemeClr val="tx2"/>
                </a:solidFill>
                <a:latin typeface="+mj-lt"/>
                <a:ea typeface="+mj-ea"/>
                <a:cs typeface="+mj-cs"/>
              </a:rPr>
              <a:t>processador</a:t>
            </a:r>
            <a:r>
              <a:rPr lang="en-US" cap="all" dirty="0" smtClean="0">
                <a:solidFill>
                  <a:schemeClr val="tx2"/>
                </a:solidFill>
                <a:latin typeface="+mj-lt"/>
                <a:ea typeface="+mj-ea"/>
                <a:cs typeface="+mj-cs"/>
              </a:rPr>
              <a:t> </a:t>
            </a:r>
            <a:r>
              <a:rPr lang="en-US" cap="all" dirty="0" err="1" smtClean="0">
                <a:solidFill>
                  <a:schemeClr val="tx2"/>
                </a:solidFill>
                <a:latin typeface="+mj-lt"/>
                <a:ea typeface="+mj-ea"/>
                <a:cs typeface="+mj-cs"/>
              </a:rPr>
              <a:t>Opteron</a:t>
            </a:r>
            <a:r>
              <a:rPr lang="en-US" cap="all" dirty="0" smtClean="0">
                <a:solidFill>
                  <a:schemeClr val="tx2"/>
                </a:solidFill>
                <a:latin typeface="+mj-lt"/>
                <a:ea typeface="+mj-ea"/>
                <a:cs typeface="+mj-cs"/>
              </a:rPr>
              <a:t> de 2.2 GHz. (</a:t>
            </a:r>
            <a:r>
              <a:rPr lang="pt-BR" cap="all" dirty="0" err="1" smtClean="0">
                <a:solidFill>
                  <a:schemeClr val="tx2"/>
                </a:solidFill>
                <a:latin typeface="+mj-lt"/>
                <a:ea typeface="+mj-ea"/>
                <a:cs typeface="+mj-cs"/>
              </a:rPr>
              <a:t>Progeniq</a:t>
            </a:r>
            <a:r>
              <a:rPr lang="en-US" cap="all" dirty="0" smtClean="0">
                <a:solidFill>
                  <a:schemeClr val="tx2"/>
                </a:solidFill>
                <a:latin typeface="+mj-lt"/>
                <a:ea typeface="+mj-ea"/>
                <a:cs typeface="+mj-cs"/>
              </a:rPr>
              <a:t>)</a:t>
            </a:r>
            <a:endParaRPr lang="pt-BR" cap="all" dirty="0" smtClean="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2000"/>
                                        <p:tgtEl>
                                          <p:spTgt spid="45"/>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5"/>
                                        </p:tgtEl>
                                      </p:cBhvr>
                                    </p:animEffect>
                                    <p:set>
                                      <p:cBhvr>
                                        <p:cTn id="61" dur="1" fill="hold">
                                          <p:stCondLst>
                                            <p:cond delay="499"/>
                                          </p:stCondLst>
                                        </p:cTn>
                                        <p:tgtEl>
                                          <p:spTgt spid="3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8"/>
                                        </p:tgtEl>
                                      </p:cBhvr>
                                    </p:animEffect>
                                    <p:set>
                                      <p:cBhvr>
                                        <p:cTn id="70" dur="1" fill="hold">
                                          <p:stCondLst>
                                            <p:cond delay="499"/>
                                          </p:stCondLst>
                                        </p:cTn>
                                        <p:tgtEl>
                                          <p:spTgt spid="3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5"/>
                                        </p:tgtEl>
                                      </p:cBhvr>
                                    </p:animEffect>
                                    <p:set>
                                      <p:cBhvr>
                                        <p:cTn id="91" dur="1" fill="hold">
                                          <p:stCondLst>
                                            <p:cond delay="499"/>
                                          </p:stCondLst>
                                        </p:cTn>
                                        <p:tgtEl>
                                          <p:spTgt spid="4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41" grpId="0" animBg="1"/>
      <p:bldP spid="41" grpId="1" animBg="1"/>
      <p:bldP spid="43" grpId="0"/>
      <p:bldP spid="43" grpId="1"/>
      <p:bldP spid="44" grpId="0"/>
      <p:bldP spid="44" grpId="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compaq-presario-f762nr-notebook-pc.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42928" y="2428868"/>
            <a:ext cx="2571750" cy="2571750"/>
          </a:xfrm>
          <a:prstGeom prst="rect">
            <a:avLst/>
          </a:prstGeom>
          <a:noFill/>
          <a:ln w="9525">
            <a:noFill/>
            <a:miter lim="800000"/>
            <a:headEnd/>
            <a:tailEnd/>
          </a:ln>
        </p:spPr>
      </p:pic>
      <p:sp>
        <p:nvSpPr>
          <p:cNvPr id="5" name="Retângulo 7"/>
          <p:cNvSpPr/>
          <p:nvPr/>
        </p:nvSpPr>
        <p:spPr>
          <a:xfrm>
            <a:off x="1071565" y="2857490"/>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6" name="Picture 2"/>
          <p:cNvPicPr>
            <a:picLocks noChangeAspect="1" noChangeArrowheads="1"/>
          </p:cNvPicPr>
          <p:nvPr/>
        </p:nvPicPr>
        <p:blipFill>
          <a:blip r:embed="rId3" cstate="print"/>
          <a:srcRect l="18164" t="15576" r="19140" b="6684"/>
          <a:stretch>
            <a:fillRect/>
          </a:stretch>
        </p:blipFill>
        <p:spPr bwMode="auto">
          <a:xfrm>
            <a:off x="1071565" y="2857490"/>
            <a:ext cx="1697408" cy="1138558"/>
          </a:xfrm>
          <a:prstGeom prst="rect">
            <a:avLst/>
          </a:prstGeom>
          <a:noFill/>
          <a:ln w="9525">
            <a:noFill/>
            <a:miter lim="800000"/>
            <a:headEnd/>
            <a:tailEnd/>
          </a:ln>
        </p:spPr>
      </p:pic>
      <p:pic>
        <p:nvPicPr>
          <p:cNvPr id="7" name="Imagem 6" descr="tux-einstein.png"/>
          <p:cNvPicPr>
            <a:picLocks noChangeAspect="1"/>
          </p:cNvPicPr>
          <p:nvPr/>
        </p:nvPicPr>
        <p:blipFill>
          <a:blip r:embed="rId4"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8" name="Retângulo 7"/>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9" name="CaixaDeTexto 8"/>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882 0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882 0 " pathEditMode="relative" ptsTypes="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4882 0 " pathEditMode="relative" ptsTypes="AA">
                                      <p:cBhvr>
                                        <p:cTn id="10" dur="2000" fill="hold"/>
                                        <p:tgtEl>
                                          <p:spTgt spid="6"/>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5" name="Retângulo 4"/>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6" name="CaixaDeTexto 5"/>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9" name="Imagem 8" descr="compaq-presario-f762nr-notebook-p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429247" y="2357436"/>
            <a:ext cx="2571750" cy="2571750"/>
          </a:xfrm>
          <a:prstGeom prst="rect">
            <a:avLst/>
          </a:prstGeom>
          <a:noFill/>
          <a:ln w="9525">
            <a:noFill/>
            <a:miter lim="800000"/>
            <a:headEnd/>
            <a:tailEnd/>
          </a:ln>
        </p:spPr>
      </p:pic>
      <p:sp>
        <p:nvSpPr>
          <p:cNvPr id="10" name="Retângulo 7"/>
          <p:cNvSpPr/>
          <p:nvPr/>
        </p:nvSpPr>
        <p:spPr>
          <a:xfrm>
            <a:off x="5857884" y="2786058"/>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1" name="Picture 2"/>
          <p:cNvPicPr>
            <a:picLocks noChangeAspect="1" noChangeArrowheads="1"/>
          </p:cNvPicPr>
          <p:nvPr/>
        </p:nvPicPr>
        <p:blipFill>
          <a:blip r:embed="rId4" cstate="print"/>
          <a:srcRect l="18164" t="15576" r="19140" b="6684"/>
          <a:stretch>
            <a:fillRect/>
          </a:stretch>
        </p:blipFill>
        <p:spPr bwMode="auto">
          <a:xfrm>
            <a:off x="5857884" y="2786058"/>
            <a:ext cx="1697408" cy="1138558"/>
          </a:xfrm>
          <a:prstGeom prst="rect">
            <a:avLst/>
          </a:prstGeom>
          <a:noFill/>
          <a:ln w="9525">
            <a:noFill/>
            <a:miter lim="800000"/>
            <a:headEnd/>
            <a:tailEnd/>
          </a:ln>
        </p:spPr>
      </p:pic>
      <p:pic>
        <p:nvPicPr>
          <p:cNvPr id="12" name="Imagem 11" descr="Pesquisar.jpg"/>
          <p:cNvPicPr>
            <a:picLocks noChangeAspect="1"/>
          </p:cNvPicPr>
          <p:nvPr/>
        </p:nvPicPr>
        <p:blipFill>
          <a:blip r:embed="rId5" cstate="print"/>
          <a:srcRect l="4924" t="4088" r="5556" b="7291"/>
          <a:stretch>
            <a:fillRect/>
          </a:stretch>
        </p:blipFill>
        <p:spPr>
          <a:xfrm>
            <a:off x="2928926" y="1214422"/>
            <a:ext cx="6087783" cy="5000660"/>
          </a:xfrm>
          <a:prstGeom prst="rect">
            <a:avLst/>
          </a:prstGeom>
        </p:spPr>
      </p:pic>
      <p:pic>
        <p:nvPicPr>
          <p:cNvPr id="13" name="Imagem 12" descr="saida figura.jpg"/>
          <p:cNvPicPr>
            <a:picLocks noChangeAspect="1"/>
          </p:cNvPicPr>
          <p:nvPr/>
        </p:nvPicPr>
        <p:blipFill>
          <a:blip r:embed="rId6" cstate="print"/>
          <a:stretch>
            <a:fillRect/>
          </a:stretch>
        </p:blipFill>
        <p:spPr>
          <a:xfrm>
            <a:off x="7424763" y="3352801"/>
            <a:ext cx="790575" cy="219075"/>
          </a:xfrm>
          <a:prstGeom prst="rect">
            <a:avLst/>
          </a:prstGeom>
        </p:spPr>
      </p:pic>
      <p:pic>
        <p:nvPicPr>
          <p:cNvPr id="14" name="Imagem 13" descr="resultado.jpg"/>
          <p:cNvPicPr>
            <a:picLocks noChangeAspect="1"/>
          </p:cNvPicPr>
          <p:nvPr/>
        </p:nvPicPr>
        <p:blipFill>
          <a:blip r:embed="rId7" cstate="print"/>
          <a:stretch>
            <a:fillRect/>
          </a:stretch>
        </p:blipFill>
        <p:spPr>
          <a:xfrm>
            <a:off x="6572264" y="3286124"/>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CaixaDeTexto 14"/>
          <p:cNvSpPr txBox="1"/>
          <p:nvPr/>
        </p:nvSpPr>
        <p:spPr>
          <a:xfrm>
            <a:off x="3071802" y="4643446"/>
            <a:ext cx="2571768"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t-BR" sz="1600" cap="all" dirty="0" smtClean="0">
                <a:solidFill>
                  <a:schemeClr val="tx2"/>
                </a:solidFill>
                <a:effectLst/>
                <a:latin typeface="+mj-lt"/>
                <a:ea typeface="+mj-ea"/>
                <a:cs typeface="+mj-cs"/>
              </a:rPr>
              <a:t>Poucas </a:t>
            </a:r>
            <a:r>
              <a:rPr lang="pt-BR" sz="1600" cap="all" dirty="0" smtClean="0">
                <a:solidFill>
                  <a:srgbClr val="FF0000"/>
                </a:solidFill>
                <a:effectLst/>
                <a:latin typeface="+mj-lt"/>
                <a:ea typeface="+mj-ea"/>
                <a:cs typeface="+mj-cs"/>
              </a:rPr>
              <a:t>horas</a:t>
            </a:r>
            <a:r>
              <a:rPr lang="pt-BR" sz="1600" cap="all" dirty="0" smtClean="0">
                <a:solidFill>
                  <a:schemeClr val="tx2"/>
                </a:solidFill>
                <a:effectLst/>
                <a:latin typeface="+mj-lt"/>
                <a:ea typeface="+mj-ea"/>
                <a:cs typeface="+mj-cs"/>
              </a:rPr>
              <a:t> depois</a:t>
            </a:r>
            <a:r>
              <a:rPr lang="pt-BR"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endParaRPr lang="pt-BR"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pic>
        <p:nvPicPr>
          <p:cNvPr id="16" name="Imagem 15" descr="ampulheta.gif"/>
          <p:cNvPicPr>
            <a:picLocks noChangeAspect="1"/>
          </p:cNvPicPr>
          <p:nvPr/>
        </p:nvPicPr>
        <p:blipFill>
          <a:blip r:embed="rId8" cstate="print">
            <a:clrChange>
              <a:clrFrom>
                <a:srgbClr val="006699"/>
              </a:clrFrom>
              <a:clrTo>
                <a:srgbClr val="006699">
                  <a:alpha val="0"/>
                </a:srgbClr>
              </a:clrTo>
            </a:clrChange>
            <a:duotone>
              <a:prstClr val="black"/>
              <a:schemeClr val="bg1">
                <a:tint val="45000"/>
                <a:satMod val="400000"/>
              </a:schemeClr>
            </a:duotone>
          </a:blip>
          <a:stretch>
            <a:fillRect/>
          </a:stretch>
        </p:blipFill>
        <p:spPr>
          <a:xfrm>
            <a:off x="3500430" y="5000636"/>
            <a:ext cx="1029580" cy="1296874"/>
          </a:xfrm>
          <a:prstGeom prst="rect">
            <a:avLst/>
          </a:prstGeom>
        </p:spPr>
      </p:pic>
      <p:pic>
        <p:nvPicPr>
          <p:cNvPr id="17" name="Imagem 16" descr="resultado.jpg"/>
          <p:cNvPicPr>
            <a:picLocks noChangeAspect="1"/>
          </p:cNvPicPr>
          <p:nvPr/>
        </p:nvPicPr>
        <p:blipFill>
          <a:blip r:embed="rId9" cstate="print"/>
          <a:stretch>
            <a:fillRect/>
          </a:stretch>
        </p:blipFill>
        <p:spPr>
          <a:xfrm>
            <a:off x="214282" y="1357298"/>
            <a:ext cx="4357718" cy="52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9"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par>
                                <p:cTn id="22" presetID="26" presetClass="emph" presetSubtype="0" fill="hold" nodeType="withEffect">
                                  <p:stCondLst>
                                    <p:cond delay="0"/>
                                  </p:stCondLst>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p:stCondLst>
                              <p:cond delay="2500"/>
                            </p:stCondLst>
                            <p:childTnLst>
                              <p:par>
                                <p:cTn id="26" presetID="53" presetClass="exit" presetSubtype="0" fill="hold" nodeType="afterEffect">
                                  <p:stCondLst>
                                    <p:cond delay="0"/>
                                  </p:stCondLst>
                                  <p:childTnLst>
                                    <p:anim calcmode="lin" valueType="num">
                                      <p:cBhvr>
                                        <p:cTn id="27" dur="500"/>
                                        <p:tgtEl>
                                          <p:spTgt spid="16"/>
                                        </p:tgtEl>
                                        <p:attrNameLst>
                                          <p:attrName>ppt_w</p:attrName>
                                        </p:attrNameLst>
                                      </p:cBhvr>
                                      <p:tavLst>
                                        <p:tav tm="0">
                                          <p:val>
                                            <p:strVal val="ppt_w"/>
                                          </p:val>
                                        </p:tav>
                                        <p:tav tm="100000">
                                          <p:val>
                                            <p:fltVal val="0"/>
                                          </p:val>
                                        </p:tav>
                                      </p:tavLst>
                                    </p:anim>
                                    <p:anim calcmode="lin" valueType="num">
                                      <p:cBhvr>
                                        <p:cTn id="28" dur="500"/>
                                        <p:tgtEl>
                                          <p:spTgt spid="16"/>
                                        </p:tgtEl>
                                        <p:attrNameLst>
                                          <p:attrName>ppt_h</p:attrName>
                                        </p:attrNameLst>
                                      </p:cBhvr>
                                      <p:tavLst>
                                        <p:tav tm="0">
                                          <p:val>
                                            <p:strVal val="ppt_h"/>
                                          </p:val>
                                        </p:tav>
                                        <p:tav tm="100000">
                                          <p:val>
                                            <p:fltVal val="0"/>
                                          </p:val>
                                        </p:tav>
                                      </p:tavLst>
                                    </p:anim>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3000"/>
                            </p:stCondLst>
                            <p:childTnLst>
                              <p:par>
                                <p:cTn id="37" presetID="0" presetClass="path" presetSubtype="0" accel="50000" decel="50000" fill="hold" nodeType="afterEffect">
                                  <p:stCondLst>
                                    <p:cond delay="0"/>
                                  </p:stCondLst>
                                  <p:childTnLst>
                                    <p:animMotion origin="layout" path="M -4.16667E-6 -2.96296E-6 C -0.0026 -0.02083 -0.00173 -0.02778 -0.01666 -0.03588 C -0.021 -0.04167 -0.02291 -0.04792 -0.02691 -0.05463 C -0.02743 -0.05694 -0.02708 -0.05995 -0.02829 -0.06157 C -0.02951 -0.06319 -0.03159 -0.0625 -0.03333 -0.06319 C -0.03958 -0.06551 -0.03559 -0.06458 -0.04357 -0.06829 C -0.05954 -0.07569 -0.07829 -0.07592 -0.09496 -0.07847 C -0.10416 -0.08194 -0.1125 -0.08542 -0.12187 -0.08704 C -0.14218 -0.09444 -0.16371 -0.09722 -0.18472 -0.09907 C -0.19392 -0.10532 -0.21545 -0.10602 -0.21545 -0.10602 C -0.23246 -0.11319 -0.25086 -0.11366 -0.26805 -0.11967 C -0.34548 -0.11875 -0.39045 -0.1213 -0.4552 -0.11273 C -0.47118 -0.10764 -0.4875 -0.10417 -0.50382 -0.10069 C -0.51007 -0.09421 -0.51197 -0.09305 -0.51927 -0.09051 C -0.52135 -0.08773 -0.52309 -0.08426 -0.52569 -0.08194 C -0.52934 -0.0787 -0.5368 -0.07801 -0.54114 -0.07523 C -0.55451 -0.05741 -0.55017 -0.06875 -0.5526 -0.04954 C -0.55329 -0.04375 -0.5552 -0.03241 -0.5552 -0.03241 " pathEditMode="relative" ptsTypes="fffffffffffffffffA">
                                      <p:cBhvr>
                                        <p:cTn id="38" dur="2000" fill="hold"/>
                                        <p:tgtEl>
                                          <p:spTgt spid="14"/>
                                        </p:tgtEl>
                                        <p:attrNameLst>
                                          <p:attrName>ppt_x</p:attrName>
                                          <p:attrName>ppt_y</p:attrName>
                                        </p:attrNameLst>
                                      </p:cBhvr>
                                    </p:animMotion>
                                  </p:childTnLst>
                                </p:cTn>
                              </p:par>
                            </p:childTnLst>
                          </p:cTn>
                        </p:par>
                        <p:par>
                          <p:cTn id="39" fill="hold">
                            <p:stCondLst>
                              <p:cond delay="5000"/>
                            </p:stCondLst>
                            <p:childTnLst>
                              <p:par>
                                <p:cTn id="40" presetID="1" presetClass="exit" presetSubtype="0" fill="hold" nodeType="after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53"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par>
                          <p:cTn id="51" fill="hold">
                            <p:stCondLst>
                              <p:cond delay="0"/>
                            </p:stCondLst>
                            <p:childTnLst>
                              <p:par>
                                <p:cTn id="52" presetID="1" presetClass="exit" presetSubtype="0" fill="hold" nodeType="after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5" name="Retângulo 4"/>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6" name="CaixaDeTexto 5"/>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resultado.jpg"/>
          <p:cNvPicPr>
            <a:picLocks noChangeAspect="1"/>
          </p:cNvPicPr>
          <p:nvPr/>
        </p:nvPicPr>
        <p:blipFill>
          <a:blip r:embed="rId3"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m 7" descr="Pesquisar.jpg"/>
          <p:cNvPicPr>
            <a:picLocks noChangeAspect="1"/>
          </p:cNvPicPr>
          <p:nvPr/>
        </p:nvPicPr>
        <p:blipFill>
          <a:blip r:embed="rId4" cstate="print"/>
          <a:srcRect l="4924" t="4088" r="5556" b="7291"/>
          <a:stretch>
            <a:fillRect/>
          </a:stretch>
        </p:blipFill>
        <p:spPr>
          <a:xfrm>
            <a:off x="2928926" y="1214422"/>
            <a:ext cx="6087783" cy="5000660"/>
          </a:xfrm>
          <a:prstGeom prst="rect">
            <a:avLst/>
          </a:prstGeom>
        </p:spPr>
      </p:pic>
      <p:pic>
        <p:nvPicPr>
          <p:cNvPr id="9" name="Imagem 8" descr="saida figura.jpg"/>
          <p:cNvPicPr>
            <a:picLocks noChangeAspect="1"/>
          </p:cNvPicPr>
          <p:nvPr/>
        </p:nvPicPr>
        <p:blipFill>
          <a:blip r:embed="rId5" cstate="print"/>
          <a:stretch>
            <a:fillRect/>
          </a:stretch>
        </p:blipFill>
        <p:spPr>
          <a:xfrm>
            <a:off x="7424763" y="3352801"/>
            <a:ext cx="790575" cy="219075"/>
          </a:xfrm>
          <a:prstGeom prst="rect">
            <a:avLst/>
          </a:prstGeom>
        </p:spPr>
      </p:pic>
      <p:pic>
        <p:nvPicPr>
          <p:cNvPr id="10"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001024" y="2643182"/>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7 -0.00069 L -0.37743 0.18819 " pathEditMode="relative" rAng="0" ptsTypes="AA">
                                      <p:cBhvr>
                                        <p:cTn id="6" dur="500" fill="hold"/>
                                        <p:tgtEl>
                                          <p:spTgt spid="10"/>
                                        </p:tgtEl>
                                        <p:attrNameLst>
                                          <p:attrName>ppt_x</p:attrName>
                                          <p:attrName>ppt_y</p:attrName>
                                        </p:attrNameLst>
                                      </p:cBhvr>
                                      <p:rCtr x="-189"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5" name="Retângulo 4"/>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6" name="CaixaDeTexto 5"/>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resultado.jpg"/>
          <p:cNvPicPr>
            <a:picLocks noChangeAspect="1"/>
          </p:cNvPicPr>
          <p:nvPr/>
        </p:nvPicPr>
        <p:blipFill>
          <a:blip r:embed="rId3"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m 7" descr="Salvar Configuração.jpg"/>
          <p:cNvPicPr>
            <a:picLocks noChangeAspect="1"/>
          </p:cNvPicPr>
          <p:nvPr/>
        </p:nvPicPr>
        <p:blipFill>
          <a:blip r:embed="rId4" cstate="print"/>
          <a:srcRect l="5156" t="4167" r="4696" b="8333"/>
          <a:stretch>
            <a:fillRect/>
          </a:stretch>
        </p:blipFill>
        <p:spPr>
          <a:xfrm>
            <a:off x="3214678" y="1285860"/>
            <a:ext cx="5476914" cy="5357850"/>
          </a:xfrm>
          <a:prstGeom prst="rect">
            <a:avLst/>
          </a:prstGeom>
        </p:spPr>
      </p:pic>
      <p:pic>
        <p:nvPicPr>
          <p:cNvPr id="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4071942"/>
            <a:ext cx="187995" cy="285752"/>
          </a:xfrm>
          <a:prstGeom prst="rect">
            <a:avLst/>
          </a:prstGeom>
          <a:noFill/>
          <a:ln w="9525">
            <a:noFill/>
            <a:miter lim="800000"/>
            <a:headEnd/>
            <a:tailEnd/>
          </a:ln>
        </p:spPr>
      </p:pic>
      <p:sp>
        <p:nvSpPr>
          <p:cNvPr id="10" name="Retângulo 9"/>
          <p:cNvSpPr/>
          <p:nvPr/>
        </p:nvSpPr>
        <p:spPr>
          <a:xfrm>
            <a:off x="3357554" y="2857496"/>
            <a:ext cx="71438" cy="1428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55556E-7 4.07407E-6 L -0.13385 -0.17847 " pathEditMode="relative" ptsTypes="AA">
                                      <p:cBhvr>
                                        <p:cTn id="10" dur="500" fill="hold"/>
                                        <p:tgtEl>
                                          <p:spTgt spid="9"/>
                                        </p:tgtEl>
                                        <p:attrNameLst>
                                          <p:attrName>ppt_x</p:attrName>
                                          <p:attrName>ppt_y</p:attrName>
                                        </p:attrNameLst>
                                      </p:cBhvr>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accel="50000" decel="50000" fill="hold" nodeType="afterEffect">
                                  <p:stCondLst>
                                    <p:cond delay="0"/>
                                  </p:stCondLst>
                                  <p:childTnLst>
                                    <p:animMotion origin="layout" path="M -0.13385 -0.17847 L 0.05278 -0.23009 " pathEditMode="relative" rAng="0" ptsTypes="AA">
                                      <p:cBhvr>
                                        <p:cTn id="16" dur="500" fill="hold"/>
                                        <p:tgtEl>
                                          <p:spTgt spid="9"/>
                                        </p:tgtEl>
                                        <p:attrNameLst>
                                          <p:attrName>ppt_x</p:attrName>
                                          <p:attrName>ppt_y</p:attrName>
                                        </p:attrNameLst>
                                      </p:cBhvr>
                                      <p:rCtr x="93" y="-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r>
              <a:rPr lang="pt-BR" dirty="0" err="1" smtClean="0"/>
              <a:t>Cénario</a:t>
            </a:r>
            <a:r>
              <a:rPr lang="pt-BR" dirty="0" smtClean="0"/>
              <a:t> com hélice</a:t>
            </a:r>
            <a:endParaRPr lang="pt-BR" dirty="0"/>
          </a:p>
        </p:txBody>
      </p:sp>
      <p:pic>
        <p:nvPicPr>
          <p:cNvPr id="6" name="Imagem 5"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pic>
        <p:nvPicPr>
          <p:cNvPr id="9" name="Imagem 8" descr="Pesquisar.jpg"/>
          <p:cNvPicPr>
            <a:picLocks noChangeAspect="1"/>
          </p:cNvPicPr>
          <p:nvPr/>
        </p:nvPicPr>
        <p:blipFill>
          <a:blip r:embed="rId3" cstate="print"/>
          <a:srcRect l="4924" t="4088" r="5556" b="7291"/>
          <a:stretch>
            <a:fillRect/>
          </a:stretch>
        </p:blipFill>
        <p:spPr>
          <a:xfrm>
            <a:off x="2928926" y="1214422"/>
            <a:ext cx="6087783" cy="5000660"/>
          </a:xfrm>
          <a:prstGeom prst="rect">
            <a:avLst/>
          </a:prstGeom>
        </p:spPr>
      </p:pic>
      <p:pic>
        <p:nvPicPr>
          <p:cNvPr id="10" name="Imagem 9" descr="saida figura.jpg"/>
          <p:cNvPicPr>
            <a:picLocks noChangeAspect="1"/>
          </p:cNvPicPr>
          <p:nvPr/>
        </p:nvPicPr>
        <p:blipFill>
          <a:blip r:embed="rId4" cstate="print"/>
          <a:stretch>
            <a:fillRect/>
          </a:stretch>
        </p:blipFill>
        <p:spPr>
          <a:xfrm>
            <a:off x="7424763" y="3352801"/>
            <a:ext cx="790575" cy="219075"/>
          </a:xfrm>
          <a:prstGeom prst="rect">
            <a:avLst/>
          </a:prstGeom>
        </p:spPr>
      </p:pic>
      <p:sp>
        <p:nvSpPr>
          <p:cNvPr id="7" name="Retângulo 6"/>
          <p:cNvSpPr/>
          <p:nvPr/>
        </p:nvSpPr>
        <p:spPr>
          <a:xfrm>
            <a:off x="357158" y="1500174"/>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8" name="CaixaDeTexto 7"/>
          <p:cNvSpPr txBox="1"/>
          <p:nvPr/>
        </p:nvSpPr>
        <p:spPr>
          <a:xfrm>
            <a:off x="357158" y="1785926"/>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11" name="Imagem 10" descr="resultado.jpg"/>
          <p:cNvPicPr>
            <a:picLocks noChangeAspect="1"/>
          </p:cNvPicPr>
          <p:nvPr/>
        </p:nvPicPr>
        <p:blipFill>
          <a:blip r:embed="rId5"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58148" y="2643182"/>
            <a:ext cx="187995" cy="285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grpId="1" nodeType="afterEffect">
                                  <p:stCondLst>
                                    <p:cond delay="0"/>
                                  </p:stCondLst>
                                  <p:childTnLst>
                                    <p:animMotion origin="layout" path="M 0 0 L 0.47239 0.41991 " pathEditMode="relative" ptsTypes="AA">
                                      <p:cBhvr>
                                        <p:cTn id="12" dur="2000" fill="hold"/>
                                        <p:tgtEl>
                                          <p:spTgt spid="7"/>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0 0 L 0.47239 0.41991 " pathEditMode="relative" ptsTypes="AA">
                                      <p:cBhvr>
                                        <p:cTn id="14" dur="2000" fill="hold"/>
                                        <p:tgtEl>
                                          <p:spTgt spid="8"/>
                                        </p:tgtEl>
                                        <p:attrNameLst>
                                          <p:attrName>ppt_x</p:attrName>
                                          <p:attrName>ppt_y</p:attrName>
                                        </p:attrNameLst>
                                      </p:cBhvr>
                                    </p:animMotion>
                                  </p:childTnLst>
                                </p:cTn>
                              </p:par>
                            </p:childTnLst>
                          </p:cTn>
                        </p:par>
                        <p:par>
                          <p:cTn id="15" fill="hold">
                            <p:stCondLst>
                              <p:cond delay="2500"/>
                            </p:stCondLst>
                            <p:childTnLst>
                              <p:par>
                                <p:cTn id="16" presetID="53" presetClass="exit" presetSubtype="0" fill="hold" grpId="2" nodeType="after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53" presetClass="exit" presetSubtype="0" fill="hold" grpId="2" nodeType="with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8" grpId="1"/>
      <p:bldP spid="8"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3" cstate="print"/>
          <a:srcRect/>
          <a:stretch>
            <a:fillRect/>
          </a:stretch>
        </p:blipFill>
        <p:spPr bwMode="auto">
          <a:xfrm>
            <a:off x="928662" y="1785926"/>
            <a:ext cx="4071966"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aixaDeTexto 11"/>
          <p:cNvSpPr txBox="1"/>
          <p:nvPr/>
        </p:nvSpPr>
        <p:spPr>
          <a:xfrm>
            <a:off x="5429256" y="1647852"/>
            <a:ext cx="3214710" cy="1938992"/>
          </a:xfrm>
          <a:prstGeom prst="rect">
            <a:avLst/>
          </a:prstGeom>
          <a:noFill/>
        </p:spPr>
        <p:txBody>
          <a:bodyPr>
            <a:spAutoFit/>
          </a:bodyPr>
          <a:lstStyle/>
          <a:p>
            <a:pPr algn="ctr">
              <a:defRPr/>
            </a:pPr>
            <a:r>
              <a:rPr lang="pt-BR" sz="6000" dirty="0">
                <a:effectLst>
                  <a:glow rad="228600">
                    <a:schemeClr val="accent2">
                      <a:satMod val="175000"/>
                      <a:alpha val="40000"/>
                    </a:schemeClr>
                  </a:glow>
                </a:effectLst>
                <a:latin typeface="Arial" charset="0"/>
                <a:cs typeface="Arial" charset="0"/>
              </a:rPr>
              <a:t>US$ 300 bilhões</a:t>
            </a:r>
          </a:p>
        </p:txBody>
      </p:sp>
      <p:pic>
        <p:nvPicPr>
          <p:cNvPr id="1741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00563" y="3714750"/>
            <a:ext cx="2500312" cy="2500313"/>
          </a:xfrm>
          <a:prstGeom prst="rect">
            <a:avLst/>
          </a:prstGeom>
          <a:noFill/>
          <a:ln w="9525">
            <a:noFill/>
            <a:miter lim="800000"/>
            <a:headEnd/>
            <a:tailEnd/>
          </a:ln>
        </p:spPr>
      </p:pic>
      <p:sp>
        <p:nvSpPr>
          <p:cNvPr id="7"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BR" sz="3600" cap="all" dirty="0">
                <a:solidFill>
                  <a:schemeClr val="tx2"/>
                </a:solidFill>
                <a:effectLst>
                  <a:reflection blurRad="12700" stA="48000" endA="300" endPos="55000" dir="5400000" sy="-90000" algn="bl" rotWithShape="0"/>
                </a:effectLst>
                <a:latin typeface="+mj-lt"/>
                <a:ea typeface="+mj-ea"/>
                <a:cs typeface="+mj-cs"/>
              </a:rPr>
              <a:t>Engenharia GENÉTICA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1000" fill="hold"/>
                                        <p:tgtEl>
                                          <p:spTgt spid="72708"/>
                                        </p:tgtEl>
                                        <p:attrNameLst>
                                          <p:attrName>ppt_x</p:attrName>
                                        </p:attrNameLst>
                                      </p:cBhvr>
                                      <p:tavLst>
                                        <p:tav tm="0">
                                          <p:val>
                                            <p:strVal val="#ppt_x-.2"/>
                                          </p:val>
                                        </p:tav>
                                        <p:tav tm="100000">
                                          <p:val>
                                            <p:strVal val="#ppt_x"/>
                                          </p:val>
                                        </p:tav>
                                      </p:tavLst>
                                    </p:anim>
                                    <p:anim calcmode="lin" valueType="num">
                                      <p:cBhvr>
                                        <p:cTn id="8" dur="1000" fill="hold"/>
                                        <p:tgtEl>
                                          <p:spTgt spid="727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tux-einstein.png"/>
          <p:cNvPicPr>
            <a:picLocks noChangeAspect="1"/>
          </p:cNvPicPr>
          <p:nvPr/>
        </p:nvPicPr>
        <p:blipFill>
          <a:blip r:embed="rId2" cstate="print">
            <a:duotone>
              <a:prstClr val="black"/>
              <a:schemeClr val="accent2">
                <a:tint val="45000"/>
                <a:satMod val="400000"/>
              </a:schemeClr>
            </a:duotone>
          </a:blip>
          <a:stretch>
            <a:fillRect/>
          </a:stretch>
        </p:blipFill>
        <p:spPr>
          <a:xfrm>
            <a:off x="642910" y="2643182"/>
            <a:ext cx="1712824" cy="2071702"/>
          </a:xfrm>
          <a:prstGeom prst="rect">
            <a:avLst/>
          </a:prstGeom>
        </p:spPr>
      </p:pic>
      <p:sp>
        <p:nvSpPr>
          <p:cNvPr id="2" name="Título 1"/>
          <p:cNvSpPr>
            <a:spLocks noGrp="1"/>
          </p:cNvSpPr>
          <p:nvPr>
            <p:ph type="title" idx="4294967295"/>
          </p:nvPr>
        </p:nvSpPr>
        <p:spPr>
          <a:xfrm>
            <a:off x="457200" y="457200"/>
            <a:ext cx="8686800" cy="838200"/>
          </a:xfrm>
        </p:spPr>
        <p:txBody>
          <a:bodyPr/>
          <a:lstStyle/>
          <a:p>
            <a:r>
              <a:rPr lang="pt-BR" dirty="0" smtClean="0"/>
              <a:t>Cenário com hélice</a:t>
            </a:r>
            <a:endParaRPr lang="pt-BR" dirty="0"/>
          </a:p>
        </p:txBody>
      </p:sp>
      <p:pic>
        <p:nvPicPr>
          <p:cNvPr id="4" name="Imagem 3" descr="tux-einstein.png"/>
          <p:cNvPicPr>
            <a:picLocks noChangeAspect="1"/>
          </p:cNvPicPr>
          <p:nvPr/>
        </p:nvPicPr>
        <p:blipFill>
          <a:blip r:embed="rId2" cstate="print">
            <a:duotone>
              <a:prstClr val="black"/>
              <a:schemeClr val="accent3">
                <a:tint val="45000"/>
                <a:satMod val="400000"/>
              </a:schemeClr>
            </a:duotone>
          </a:blip>
          <a:stretch>
            <a:fillRect/>
          </a:stretch>
        </p:blipFill>
        <p:spPr>
          <a:xfrm>
            <a:off x="287408" y="3803200"/>
            <a:ext cx="998444" cy="1207642"/>
          </a:xfrm>
          <a:prstGeom prst="rect">
            <a:avLst/>
          </a:prstGeom>
          <a:noFill/>
        </p:spPr>
      </p:pic>
      <p:pic>
        <p:nvPicPr>
          <p:cNvPr id="5" name="Imagem 4" descr="tux-einstein.png"/>
          <p:cNvPicPr>
            <a:picLocks noChangeAspect="1"/>
          </p:cNvPicPr>
          <p:nvPr/>
        </p:nvPicPr>
        <p:blipFill>
          <a:blip r:embed="rId2" cstate="print">
            <a:duotone>
              <a:prstClr val="black"/>
              <a:schemeClr val="accent5">
                <a:tint val="45000"/>
                <a:satMod val="400000"/>
              </a:schemeClr>
            </a:duotone>
          </a:blip>
          <a:stretch>
            <a:fillRect/>
          </a:stretch>
        </p:blipFill>
        <p:spPr>
          <a:xfrm>
            <a:off x="500034" y="4000504"/>
            <a:ext cx="998444" cy="1207642"/>
          </a:xfrm>
          <a:prstGeom prst="rect">
            <a:avLst/>
          </a:prstGeom>
        </p:spPr>
      </p:pic>
      <p:pic>
        <p:nvPicPr>
          <p:cNvPr id="6" name="Imagem 5" descr="tux-einstein.png"/>
          <p:cNvPicPr>
            <a:picLocks noChangeAspect="1"/>
          </p:cNvPicPr>
          <p:nvPr/>
        </p:nvPicPr>
        <p:blipFill>
          <a:blip r:embed="rId2" cstate="print">
            <a:duotone>
              <a:prstClr val="black"/>
              <a:schemeClr val="accent1">
                <a:tint val="45000"/>
                <a:satMod val="400000"/>
              </a:schemeClr>
            </a:duotone>
          </a:blip>
          <a:stretch>
            <a:fillRect/>
          </a:stretch>
        </p:blipFill>
        <p:spPr>
          <a:xfrm>
            <a:off x="714348" y="4214818"/>
            <a:ext cx="998444" cy="1207642"/>
          </a:xfrm>
          <a:prstGeom prst="rect">
            <a:avLst/>
          </a:prstGeom>
        </p:spPr>
      </p:pic>
      <p:pic>
        <p:nvPicPr>
          <p:cNvPr id="8" name="Imagem 7" descr="Pesquisar.jpg"/>
          <p:cNvPicPr>
            <a:picLocks noChangeAspect="1"/>
          </p:cNvPicPr>
          <p:nvPr/>
        </p:nvPicPr>
        <p:blipFill>
          <a:blip r:embed="rId3" cstate="print"/>
          <a:srcRect l="4924" t="4088" r="5556" b="7291"/>
          <a:stretch>
            <a:fillRect/>
          </a:stretch>
        </p:blipFill>
        <p:spPr>
          <a:xfrm>
            <a:off x="2928926" y="1214422"/>
            <a:ext cx="6087783" cy="5000660"/>
          </a:xfrm>
          <a:prstGeom prst="rect">
            <a:avLst/>
          </a:prstGeom>
        </p:spPr>
      </p:pic>
      <p:pic>
        <p:nvPicPr>
          <p:cNvPr id="9" name="Imagem 8" descr="saida figura.jpg"/>
          <p:cNvPicPr>
            <a:picLocks noChangeAspect="1"/>
          </p:cNvPicPr>
          <p:nvPr/>
        </p:nvPicPr>
        <p:blipFill>
          <a:blip r:embed="rId4" cstate="print"/>
          <a:stretch>
            <a:fillRect/>
          </a:stretch>
        </p:blipFill>
        <p:spPr>
          <a:xfrm>
            <a:off x="7424763" y="3352801"/>
            <a:ext cx="790575" cy="219075"/>
          </a:xfrm>
          <a:prstGeom prst="rect">
            <a:avLst/>
          </a:prstGeom>
        </p:spPr>
      </p:pic>
      <p:pic>
        <p:nvPicPr>
          <p:cNvPr id="10"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58148" y="2643182"/>
            <a:ext cx="187995" cy="285752"/>
          </a:xfrm>
          <a:prstGeom prst="rect">
            <a:avLst/>
          </a:prstGeom>
          <a:noFill/>
          <a:ln w="9525">
            <a:noFill/>
            <a:miter lim="800000"/>
            <a:headEnd/>
            <a:tailEnd/>
          </a:ln>
        </p:spPr>
      </p:pic>
      <p:pic>
        <p:nvPicPr>
          <p:cNvPr id="11" name="Imagem 10" descr="resultado.jpg"/>
          <p:cNvPicPr>
            <a:picLocks noChangeAspect="1"/>
          </p:cNvPicPr>
          <p:nvPr/>
        </p:nvPicPr>
        <p:blipFill>
          <a:blip r:embed="rId6" cstate="print"/>
          <a:stretch>
            <a:fillRect/>
          </a:stretch>
        </p:blipFill>
        <p:spPr>
          <a:xfrm>
            <a:off x="1571604" y="32146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m 11" descr="resultado.jpg"/>
          <p:cNvPicPr>
            <a:picLocks noChangeAspect="1"/>
          </p:cNvPicPr>
          <p:nvPr/>
        </p:nvPicPr>
        <p:blipFill>
          <a:blip r:embed="rId6" cstate="print"/>
          <a:stretch>
            <a:fillRect/>
          </a:stretch>
        </p:blipFill>
        <p:spPr>
          <a:xfrm>
            <a:off x="1724004" y="3367086"/>
            <a:ext cx="1143008" cy="862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0052 -0.00069 L -0.48768 0.19884 " pathEditMode="relative" ptsTypes="AA">
                                      <p:cBhvr>
                                        <p:cTn id="13"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285720" y="1214422"/>
            <a:ext cx="8715436" cy="48577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idx="4294967295"/>
          </p:nvPr>
        </p:nvSpPr>
        <p:spPr>
          <a:xfrm>
            <a:off x="457200" y="457200"/>
            <a:ext cx="8686800" cy="838200"/>
          </a:xfrm>
        </p:spPr>
        <p:txBody>
          <a:bodyPr/>
          <a:lstStyle/>
          <a:p>
            <a:r>
              <a:rPr lang="pt-BR" dirty="0" smtClean="0"/>
              <a:t>Curva de valor</a:t>
            </a:r>
            <a:endParaRPr lang="pt-BR" dirty="0"/>
          </a:p>
        </p:txBody>
      </p:sp>
      <p:graphicFrame>
        <p:nvGraphicFramePr>
          <p:cNvPr id="4" name="Gráfico 3"/>
          <p:cNvGraphicFramePr/>
          <p:nvPr/>
        </p:nvGraphicFramePr>
        <p:xfrm>
          <a:off x="642910" y="1500174"/>
          <a:ext cx="7929618" cy="428628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 descr="\\cin01\scratch_povqs$\projetao\logoMarcaFinal2.png"/>
          <p:cNvPicPr>
            <a:picLocks noChangeAspect="1" noChangeArrowheads="1"/>
          </p:cNvPicPr>
          <p:nvPr/>
        </p:nvPicPr>
        <p:blipFill>
          <a:blip r:embed="rId3" cstate="print"/>
          <a:srcRect/>
          <a:stretch>
            <a:fillRect/>
          </a:stretch>
        </p:blipFill>
        <p:spPr bwMode="auto">
          <a:xfrm>
            <a:off x="6858016" y="1214422"/>
            <a:ext cx="2071702" cy="112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9" dur="5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25" dur="5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38" dur="500" fill="hold"/>
                                        <p:tgtEl>
                                          <p:spTgt spid="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285750"/>
            <a:ext cx="8686800" cy="838200"/>
          </a:xfrm>
        </p:spPr>
        <p:txBody>
          <a:bodyPr/>
          <a:lstStyle/>
          <a:p>
            <a:pPr eaLnBrk="1" fontAlgn="auto" hangingPunct="1">
              <a:spcAft>
                <a:spcPts val="0"/>
              </a:spcAft>
              <a:defRPr/>
            </a:pPr>
            <a:r>
              <a:rPr lang="pt-BR" dirty="0" smtClean="0"/>
              <a:t>Público Alvo</a:t>
            </a:r>
            <a:endParaRPr lang="pt-BR" dirty="0"/>
          </a:p>
        </p:txBody>
      </p:sp>
      <p:pic>
        <p:nvPicPr>
          <p:cNvPr id="6" name="Imagem 5" descr="pusio-scientifictux-18246.png"/>
          <p:cNvPicPr>
            <a:picLocks noChangeAspect="1"/>
          </p:cNvPicPr>
          <p:nvPr/>
        </p:nvPicPr>
        <p:blipFill>
          <a:blip r:embed="rId3" cstate="print"/>
          <a:srcRect/>
          <a:stretch>
            <a:fillRect/>
          </a:stretch>
        </p:blipFill>
        <p:spPr bwMode="auto">
          <a:xfrm>
            <a:off x="500034" y="1357298"/>
            <a:ext cx="1416050" cy="1714500"/>
          </a:xfrm>
          <a:prstGeom prst="rect">
            <a:avLst/>
          </a:prstGeom>
          <a:noFill/>
          <a:ln w="9525">
            <a:noFill/>
            <a:miter lim="800000"/>
            <a:headEnd/>
            <a:tailEnd/>
          </a:ln>
        </p:spPr>
      </p:pic>
      <p:pic>
        <p:nvPicPr>
          <p:cNvPr id="7" name="Imagem 6" descr="roche.png"/>
          <p:cNvPicPr>
            <a:picLocks noChangeAspect="1"/>
          </p:cNvPicPr>
          <p:nvPr/>
        </p:nvPicPr>
        <p:blipFill>
          <a:blip r:embed="rId4" cstate="print"/>
          <a:srcRect/>
          <a:stretch>
            <a:fillRect/>
          </a:stretch>
        </p:blipFill>
        <p:spPr bwMode="auto">
          <a:xfrm>
            <a:off x="3071814" y="4071942"/>
            <a:ext cx="1785938" cy="1785938"/>
          </a:xfrm>
          <a:prstGeom prst="rect">
            <a:avLst/>
          </a:prstGeom>
          <a:noFill/>
          <a:ln w="9525">
            <a:noFill/>
            <a:miter lim="800000"/>
            <a:headEnd/>
            <a:tailEnd/>
          </a:ln>
        </p:spPr>
      </p:pic>
      <p:pic>
        <p:nvPicPr>
          <p:cNvPr id="8" name="Imagem 7" descr="logo_cnpq.png"/>
          <p:cNvPicPr>
            <a:picLocks noChangeAspect="1"/>
          </p:cNvPicPr>
          <p:nvPr/>
        </p:nvPicPr>
        <p:blipFill>
          <a:blip r:embed="rId5" cstate="print"/>
          <a:srcRect/>
          <a:stretch>
            <a:fillRect/>
          </a:stretch>
        </p:blipFill>
        <p:spPr bwMode="auto">
          <a:xfrm>
            <a:off x="4538674" y="4749816"/>
            <a:ext cx="1747838" cy="965200"/>
          </a:xfrm>
          <a:prstGeom prst="rect">
            <a:avLst/>
          </a:prstGeom>
          <a:noFill/>
          <a:ln w="9525">
            <a:noFill/>
            <a:miter lim="800000"/>
            <a:headEnd/>
            <a:tailEnd/>
          </a:ln>
        </p:spPr>
      </p:pic>
      <p:pic>
        <p:nvPicPr>
          <p:cNvPr id="9" name="Imagem 8" descr="nestle.png"/>
          <p:cNvPicPr>
            <a:picLocks noChangeAspect="1"/>
          </p:cNvPicPr>
          <p:nvPr/>
        </p:nvPicPr>
        <p:blipFill>
          <a:blip r:embed="rId6" cstate="print"/>
          <a:srcRect/>
          <a:stretch>
            <a:fillRect/>
          </a:stretch>
        </p:blipFill>
        <p:spPr bwMode="auto">
          <a:xfrm>
            <a:off x="4143372" y="5286388"/>
            <a:ext cx="1760537" cy="879475"/>
          </a:xfrm>
          <a:prstGeom prst="rect">
            <a:avLst/>
          </a:prstGeom>
          <a:noFill/>
          <a:ln w="9525">
            <a:noFill/>
            <a:miter lim="800000"/>
            <a:headEnd/>
            <a:tailEnd/>
          </a:ln>
        </p:spPr>
      </p:pic>
      <p:pic>
        <p:nvPicPr>
          <p:cNvPr id="10" name="Picture 3" descr="\\cin01\scratch_povqs$\projetao\logoMarcaFinal2.png"/>
          <p:cNvPicPr>
            <a:picLocks noChangeAspect="1" noChangeArrowheads="1"/>
          </p:cNvPicPr>
          <p:nvPr/>
        </p:nvPicPr>
        <p:blipFill>
          <a:blip r:embed="rId7" cstate="print"/>
          <a:srcRect/>
          <a:stretch>
            <a:fillRect/>
          </a:stretch>
        </p:blipFill>
        <p:spPr bwMode="auto">
          <a:xfrm>
            <a:off x="3143259" y="2428868"/>
            <a:ext cx="2786063" cy="1508125"/>
          </a:xfrm>
          <a:prstGeom prst="rect">
            <a:avLst/>
          </a:prstGeom>
          <a:noFill/>
          <a:ln w="9525">
            <a:noFill/>
            <a:miter lim="800000"/>
            <a:headEnd/>
            <a:tailEnd/>
          </a:ln>
        </p:spPr>
      </p:pic>
      <p:pic>
        <p:nvPicPr>
          <p:cNvPr id="12" name="Imagem 11" descr="120px-Bayer_AG.svg.png"/>
          <p:cNvPicPr>
            <a:picLocks noChangeAspect="1"/>
          </p:cNvPicPr>
          <p:nvPr/>
        </p:nvPicPr>
        <p:blipFill>
          <a:blip r:embed="rId8" cstate="print">
            <a:lum bright="-26000" contrast="46000"/>
          </a:blip>
          <a:srcRect/>
          <a:stretch>
            <a:fillRect/>
          </a:stretch>
        </p:blipFill>
        <p:spPr bwMode="auto">
          <a:xfrm>
            <a:off x="3000372" y="5000636"/>
            <a:ext cx="1143000" cy="1152525"/>
          </a:xfrm>
          <a:prstGeom prst="rect">
            <a:avLst/>
          </a:prstGeom>
          <a:noFill/>
          <a:ln w="9525">
            <a:noFill/>
            <a:miter lim="800000"/>
            <a:headEnd/>
            <a:tailEnd/>
          </a:ln>
        </p:spPr>
      </p:pic>
      <p:pic>
        <p:nvPicPr>
          <p:cNvPr id="13" name="Imagem 12" descr="tux-teacher.png"/>
          <p:cNvPicPr>
            <a:picLocks noChangeAspect="1"/>
          </p:cNvPicPr>
          <p:nvPr/>
        </p:nvPicPr>
        <p:blipFill>
          <a:blip r:embed="rId3" cstate="print"/>
          <a:srcRect/>
          <a:stretch>
            <a:fillRect/>
          </a:stretch>
        </p:blipFill>
        <p:spPr bwMode="auto">
          <a:xfrm>
            <a:off x="7307289" y="1428736"/>
            <a:ext cx="1122363" cy="1357313"/>
          </a:xfrm>
          <a:prstGeom prst="rect">
            <a:avLst/>
          </a:prstGeom>
          <a:noFill/>
          <a:ln w="9525">
            <a:noFill/>
            <a:miter lim="800000"/>
            <a:headEnd/>
            <a:tailEnd/>
          </a:ln>
        </p:spPr>
      </p:pic>
      <p:cxnSp>
        <p:nvCxnSpPr>
          <p:cNvPr id="16" name="Conector de seta reta 15"/>
          <p:cNvCxnSpPr/>
          <p:nvPr/>
        </p:nvCxnSpPr>
        <p:spPr>
          <a:xfrm>
            <a:off x="2071670" y="2357430"/>
            <a:ext cx="1071570" cy="6429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Conector de seta reta 18"/>
          <p:cNvCxnSpPr/>
          <p:nvPr/>
        </p:nvCxnSpPr>
        <p:spPr>
          <a:xfrm rot="10800000" flipV="1">
            <a:off x="5929322" y="2357430"/>
            <a:ext cx="1143008" cy="7858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Conector de seta reta 20"/>
          <p:cNvCxnSpPr/>
          <p:nvPr/>
        </p:nvCxnSpPr>
        <p:spPr>
          <a:xfrm rot="5400000" flipH="1" flipV="1">
            <a:off x="4179091" y="4107661"/>
            <a:ext cx="857256" cy="714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CaixaDeTexto 22"/>
          <p:cNvSpPr txBox="1">
            <a:spLocks noChangeArrowheads="1"/>
          </p:cNvSpPr>
          <p:nvPr/>
        </p:nvSpPr>
        <p:spPr bwMode="auto">
          <a:xfrm>
            <a:off x="7000909" y="2928934"/>
            <a:ext cx="2500313" cy="369887"/>
          </a:xfrm>
          <a:prstGeom prst="rect">
            <a:avLst/>
          </a:prstGeom>
          <a:noFill/>
          <a:ln w="9525">
            <a:noFill/>
            <a:miter lim="800000"/>
            <a:headEnd/>
            <a:tailEnd/>
          </a:ln>
        </p:spPr>
        <p:txBody>
          <a:bodyPr>
            <a:spAutoFit/>
          </a:bodyPr>
          <a:lstStyle/>
          <a:p>
            <a:r>
              <a:rPr lang="pt-BR" dirty="0"/>
              <a:t>Acesso Limitado</a:t>
            </a:r>
          </a:p>
        </p:txBody>
      </p:sp>
      <p:sp>
        <p:nvSpPr>
          <p:cNvPr id="24" name="CaixaDeTexto 23"/>
          <p:cNvSpPr txBox="1">
            <a:spLocks noChangeArrowheads="1"/>
          </p:cNvSpPr>
          <p:nvPr/>
        </p:nvSpPr>
        <p:spPr bwMode="auto">
          <a:xfrm>
            <a:off x="285720" y="3000372"/>
            <a:ext cx="2500313" cy="646113"/>
          </a:xfrm>
          <a:prstGeom prst="rect">
            <a:avLst/>
          </a:prstGeom>
          <a:noFill/>
          <a:ln w="9525">
            <a:noFill/>
            <a:miter lim="800000"/>
            <a:headEnd/>
            <a:tailEnd/>
          </a:ln>
        </p:spPr>
        <p:txBody>
          <a:bodyPr>
            <a:spAutoFit/>
          </a:bodyPr>
          <a:lstStyle/>
          <a:p>
            <a:r>
              <a:rPr lang="pt-BR" dirty="0"/>
              <a:t>Acesso Ilimitado</a:t>
            </a:r>
          </a:p>
          <a:p>
            <a:endParaRPr lang="pt-BR" dirty="0"/>
          </a:p>
        </p:txBody>
      </p:sp>
      <p:sp>
        <p:nvSpPr>
          <p:cNvPr id="25" name="CaixaDeTexto 24"/>
          <p:cNvSpPr txBox="1">
            <a:spLocks noChangeArrowheads="1"/>
          </p:cNvSpPr>
          <p:nvPr/>
        </p:nvSpPr>
        <p:spPr bwMode="auto">
          <a:xfrm>
            <a:off x="2000249" y="6215082"/>
            <a:ext cx="2500313" cy="369887"/>
          </a:xfrm>
          <a:prstGeom prst="rect">
            <a:avLst/>
          </a:prstGeom>
          <a:noFill/>
          <a:ln w="9525">
            <a:noFill/>
            <a:miter lim="800000"/>
            <a:headEnd/>
            <a:tailEnd/>
          </a:ln>
        </p:spPr>
        <p:txBody>
          <a:bodyPr>
            <a:spAutoFit/>
          </a:bodyPr>
          <a:lstStyle/>
          <a:p>
            <a:r>
              <a:rPr lang="pt-BR" dirty="0" smtClean="0"/>
              <a:t>Propagandas</a:t>
            </a:r>
            <a:endParaRPr lang="pt-BR" dirty="0"/>
          </a:p>
        </p:txBody>
      </p:sp>
      <p:pic>
        <p:nvPicPr>
          <p:cNvPr id="17410" name="Picture 2" descr="equipamentos">
            <a:hlinkClick r:id="rId9"/>
          </p:cNvPr>
          <p:cNvPicPr>
            <a:picLocks noChangeAspect="1" noChangeArrowheads="1"/>
          </p:cNvPicPr>
          <p:nvPr/>
        </p:nvPicPr>
        <p:blipFill>
          <a:blip r:embed="rId10" cstate="print"/>
          <a:srcRect/>
          <a:stretch>
            <a:fillRect/>
          </a:stretch>
        </p:blipFill>
        <p:spPr bwMode="auto">
          <a:xfrm>
            <a:off x="4500562" y="6000768"/>
            <a:ext cx="2057400" cy="2762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7410"/>
                                        </p:tgtEl>
                                        <p:attrNameLst>
                                          <p:attrName>style.visibility</p:attrName>
                                        </p:attrNameLst>
                                      </p:cBhvr>
                                      <p:to>
                                        <p:strVal val="visible"/>
                                      </p:to>
                                    </p:set>
                                    <p:anim calcmode="lin" valueType="num">
                                      <p:cBhvr additive="base">
                                        <p:cTn id="60" dur="500" fill="hold"/>
                                        <p:tgtEl>
                                          <p:spTgt spid="17410"/>
                                        </p:tgtEl>
                                        <p:attrNameLst>
                                          <p:attrName>ppt_x</p:attrName>
                                        </p:attrNameLst>
                                      </p:cBhvr>
                                      <p:tavLst>
                                        <p:tav tm="0">
                                          <p:val>
                                            <p:strVal val="#ppt_x"/>
                                          </p:val>
                                        </p:tav>
                                        <p:tav tm="100000">
                                          <p:val>
                                            <p:strVal val="#ppt_x"/>
                                          </p:val>
                                        </p:tav>
                                      </p:tavLst>
                                    </p:anim>
                                    <p:anim calcmode="lin" valueType="num">
                                      <p:cBhvr additive="base">
                                        <p:cTn id="61"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85750"/>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3600" cap="all" noProof="0" dirty="0" smtClean="0">
                <a:solidFill>
                  <a:schemeClr val="tx2"/>
                </a:solidFill>
                <a:effectLst>
                  <a:reflection blurRad="12700" stA="48000" endA="300" endPos="55000" dir="5400000" sy="-90000" algn="bl" rotWithShape="0"/>
                </a:effectLst>
                <a:latin typeface="+mj-lt"/>
                <a:ea typeface="+mj-ea"/>
                <a:cs typeface="+mj-cs"/>
              </a:rPr>
              <a:t>MODIFICAÇÕES SUGERIDAS PELO CLIENTE</a:t>
            </a:r>
            <a:endParaRPr kumimoji="0" lang="pt-BR"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2052" name="Picture 4" descr="http://www.cin.ufpe.br/~aebc/v1.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285852" y="1285860"/>
            <a:ext cx="7000924" cy="5187381"/>
          </a:xfrm>
          <a:prstGeom prst="rect">
            <a:avLst/>
          </a:prstGeom>
          <a:noFill/>
        </p:spPr>
      </p:pic>
      <p:pic>
        <p:nvPicPr>
          <p:cNvPr id="2054" name="Picture 6" descr="http://www.cin.ufpe.br/~aebc/v2.jpg"/>
          <p:cNvPicPr>
            <a:picLocks noChangeAspect="1" noChangeArrowheads="1"/>
          </p:cNvPicPr>
          <p:nvPr/>
        </p:nvPicPr>
        <p:blipFill>
          <a:blip r:embed="rId3" cstate="print"/>
          <a:srcRect/>
          <a:stretch>
            <a:fillRect/>
          </a:stretch>
        </p:blipFill>
        <p:spPr bwMode="auto">
          <a:xfrm>
            <a:off x="1285852" y="1285860"/>
            <a:ext cx="7000924" cy="52149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strips(downLeft)">
                                      <p:cBhvr>
                                        <p:cTn id="1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Desenvolvimento</a:t>
            </a:r>
            <a:endParaRPr lang="pt-BR" dirty="0"/>
          </a:p>
        </p:txBody>
      </p:sp>
      <p:sp>
        <p:nvSpPr>
          <p:cNvPr id="3" name="Espaço Reservado para Conteúdo 2"/>
          <p:cNvSpPr>
            <a:spLocks noGrp="1"/>
          </p:cNvSpPr>
          <p:nvPr>
            <p:ph idx="1"/>
          </p:nvPr>
        </p:nvSpPr>
        <p:spPr/>
        <p:txBody>
          <a:bodyPr/>
          <a:lstStyle/>
          <a:p>
            <a:r>
              <a:rPr lang="pt-BR" dirty="0" smtClean="0"/>
              <a:t>Inserção	</a:t>
            </a:r>
          </a:p>
          <a:p>
            <a:pPr lvl="1"/>
            <a:r>
              <a:rPr lang="pt-BR" dirty="0" smtClean="0"/>
              <a:t>Cadeias, Pesquisadores, Configuração </a:t>
            </a:r>
          </a:p>
          <a:p>
            <a:r>
              <a:rPr lang="pt-BR" dirty="0" smtClean="0"/>
              <a:t>Pesquisa Padrão e Trial</a:t>
            </a:r>
          </a:p>
          <a:p>
            <a:r>
              <a:rPr lang="pt-BR" dirty="0" err="1" smtClean="0"/>
              <a:t>Login</a:t>
            </a:r>
            <a:r>
              <a:rPr lang="pt-BR" dirty="0" smtClean="0"/>
              <a:t>/</a:t>
            </a:r>
            <a:r>
              <a:rPr lang="pt-BR" dirty="0" err="1" smtClean="0"/>
              <a:t>Logout</a:t>
            </a:r>
            <a:endParaRPr lang="pt-BR" dirty="0" smtClean="0"/>
          </a:p>
          <a:p>
            <a:r>
              <a:rPr lang="pt-BR" dirty="0" smtClean="0"/>
              <a:t>Buscas</a:t>
            </a:r>
          </a:p>
          <a:p>
            <a:pPr lvl="1"/>
            <a:r>
              <a:rPr lang="pt-BR" dirty="0" smtClean="0"/>
              <a:t>Cadeias, Pesquisas</a:t>
            </a:r>
          </a:p>
          <a:p>
            <a:r>
              <a:rPr lang="pt-BR" dirty="0" err="1" smtClean="0"/>
              <a:t>Smith-Waterman</a:t>
            </a:r>
            <a:r>
              <a:rPr lang="pt-BR" dirty="0" smtClean="0"/>
              <a:t> FPGA</a:t>
            </a:r>
          </a:p>
        </p:txBody>
      </p:sp>
      <p:pic>
        <p:nvPicPr>
          <p:cNvPr id="4" name="Picture 2" descr="C:\Users\mmv\Desktop\600px-Yes_check.svg.png"/>
          <p:cNvPicPr>
            <a:picLocks noChangeAspect="1" noChangeArrowheads="1"/>
          </p:cNvPicPr>
          <p:nvPr/>
        </p:nvPicPr>
        <p:blipFill>
          <a:blip r:embed="rId2" cstate="print">
            <a:clrChange>
              <a:clrFrom>
                <a:srgbClr val="FEFEFE">
                  <a:alpha val="99608"/>
                </a:srgbClr>
              </a:clrFrom>
              <a:clrTo>
                <a:srgbClr val="FEFEFE">
                  <a:alpha val="0"/>
                </a:srgbClr>
              </a:clrTo>
            </a:clrChange>
            <a:duotone>
              <a:schemeClr val="accent1">
                <a:shade val="45000"/>
                <a:satMod val="135000"/>
              </a:schemeClr>
              <a:prstClr val="white"/>
            </a:duotone>
          </a:blip>
          <a:srcRect/>
          <a:stretch>
            <a:fillRect/>
          </a:stretch>
        </p:blipFill>
        <p:spPr bwMode="auto">
          <a:xfrm>
            <a:off x="4929190" y="2214554"/>
            <a:ext cx="3857652"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Demonstração</a:t>
            </a:r>
            <a:endParaRPr lang="pt-BR" dirty="0"/>
          </a:p>
        </p:txBody>
      </p:sp>
      <p:pic>
        <p:nvPicPr>
          <p:cNvPr id="4" name="Picture 3" descr="\\cin01\scratch_povqs$\projetao\logoMarcaFinal2.png"/>
          <p:cNvPicPr>
            <a:picLocks noChangeAspect="1" noChangeArrowheads="1"/>
          </p:cNvPicPr>
          <p:nvPr/>
        </p:nvPicPr>
        <p:blipFill>
          <a:blip r:embed="rId2" cstate="print"/>
          <a:srcRect/>
          <a:stretch>
            <a:fillRect/>
          </a:stretch>
        </p:blipFill>
        <p:spPr bwMode="auto">
          <a:xfrm>
            <a:off x="1142976" y="1643050"/>
            <a:ext cx="7126088" cy="38576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57200" y="457200"/>
            <a:ext cx="8686800" cy="838200"/>
          </a:xfrm>
        </p:spPr>
        <p:txBody>
          <a:bodyPr/>
          <a:lstStyle/>
          <a:p>
            <a:pPr eaLnBrk="1" fontAlgn="auto" hangingPunct="1">
              <a:spcAft>
                <a:spcPts val="0"/>
              </a:spcAft>
              <a:defRPr/>
            </a:pPr>
            <a:r>
              <a:rPr lang="pt-BR" dirty="0" smtClean="0"/>
              <a:t>dúvidas</a:t>
            </a:r>
            <a:endParaRPr lang="pt-BR" dirty="0"/>
          </a:p>
        </p:txBody>
      </p:sp>
      <p:pic>
        <p:nvPicPr>
          <p:cNvPr id="65539" name="Picture 5" descr="\\cin01\scratch_povqs$\projetao\interrogacao_azul.png"/>
          <p:cNvPicPr>
            <a:picLocks noChangeAspect="1" noChangeArrowheads="1"/>
          </p:cNvPicPr>
          <p:nvPr/>
        </p:nvPicPr>
        <p:blipFill>
          <a:blip r:embed="rId3" cstate="print"/>
          <a:srcRect/>
          <a:stretch>
            <a:fillRect/>
          </a:stretch>
        </p:blipFill>
        <p:spPr bwMode="auto">
          <a:xfrm>
            <a:off x="3214688" y="1785938"/>
            <a:ext cx="2616200" cy="434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14414" y="2643182"/>
            <a:ext cx="7000923" cy="1092607"/>
          </a:xfrm>
          <a:prstGeom prst="rect">
            <a:avLst/>
          </a:prstGeom>
          <a:noFill/>
        </p:spPr>
        <p:txBody>
          <a:bodyPr wrap="square" lIns="91440" tIns="45720" rIns="91440" bIns="45720">
            <a:spAutoFit/>
          </a:bodyPr>
          <a:lstStyle/>
          <a:p>
            <a:pPr algn="ctr"/>
            <a:r>
              <a:rPr lang="pt-BR" sz="6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OBRIGADO!</a:t>
            </a:r>
            <a:endParaRPr lang="pt-BR" sz="6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714875" y="1357313"/>
            <a:ext cx="3286125" cy="2119312"/>
          </a:xfrm>
          <a:prstGeom prst="rect">
            <a:avLst/>
          </a:prstGeom>
          <a:noFill/>
          <a:ln w="9525">
            <a:noFill/>
            <a:miter lim="800000"/>
            <a:headEnd/>
            <a:tailEnd/>
          </a:ln>
        </p:spPr>
      </p:pic>
      <p:pic>
        <p:nvPicPr>
          <p:cNvPr id="8" name="Imagem 7" descr="olhos.jpg"/>
          <p:cNvPicPr>
            <a:picLocks noChangeAspect="1"/>
          </p:cNvPicPr>
          <p:nvPr/>
        </p:nvPicPr>
        <p:blipFill>
          <a:blip r:embed="rId4" cstate="print"/>
          <a:srcRect/>
          <a:stretch>
            <a:fillRect/>
          </a:stretch>
        </p:blipFill>
        <p:spPr bwMode="auto">
          <a:xfrm>
            <a:off x="4857750" y="3929063"/>
            <a:ext cx="2333625" cy="2608262"/>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clrChange>
              <a:clrFrom>
                <a:srgbClr val="000000"/>
              </a:clrFrom>
              <a:clrTo>
                <a:srgbClr val="000000">
                  <a:alpha val="0"/>
                </a:srgbClr>
              </a:clrTo>
            </a:clrChange>
          </a:blip>
          <a:srcRect r="48077"/>
          <a:stretch>
            <a:fillRect/>
          </a:stretch>
        </p:blipFill>
        <p:spPr bwMode="auto">
          <a:xfrm>
            <a:off x="571500" y="2071688"/>
            <a:ext cx="2643188" cy="4111625"/>
          </a:xfrm>
          <a:prstGeom prst="rect">
            <a:avLst/>
          </a:prstGeom>
          <a:noFill/>
          <a:ln w="9525">
            <a:noFill/>
            <a:miter lim="800000"/>
            <a:headEnd/>
            <a:tailEnd/>
          </a:ln>
        </p:spPr>
      </p:pic>
      <p:sp>
        <p:nvSpPr>
          <p:cNvPr id="16" name="Retângulo 15"/>
          <p:cNvSpPr/>
          <p:nvPr/>
        </p:nvSpPr>
        <p:spPr>
          <a:xfrm>
            <a:off x="2500298" y="2928934"/>
            <a:ext cx="453971" cy="923330"/>
          </a:xfrm>
          <a:prstGeom prst="rect">
            <a:avLst/>
          </a:prstGeom>
          <a:noFill/>
        </p:spPr>
        <p:txBody>
          <a:bodyPr wrap="none">
            <a:spAutoFit/>
          </a:bodyPr>
          <a:lstStyle/>
          <a:p>
            <a:pPr algn="ctr">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p>
        </p:txBody>
      </p:sp>
      <p:sp>
        <p:nvSpPr>
          <p:cNvPr id="17" name="Retângulo 16"/>
          <p:cNvSpPr/>
          <p:nvPr/>
        </p:nvSpPr>
        <p:spPr>
          <a:xfrm>
            <a:off x="2000232" y="4286256"/>
            <a:ext cx="453971" cy="923330"/>
          </a:xfrm>
          <a:prstGeom prst="rect">
            <a:avLst/>
          </a:prstGeom>
          <a:noFill/>
        </p:spPr>
        <p:txBody>
          <a:bodyPr>
            <a:spAutoFit/>
          </a:bodyPr>
          <a:lstStyle/>
          <a:p>
            <a:pPr algn="ctr">
              <a:defRPr/>
            </a:pP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t>
            </a:r>
          </a:p>
        </p:txBody>
      </p:sp>
      <p:cxnSp>
        <p:nvCxnSpPr>
          <p:cNvPr id="19" name="Conector de seta reta 18"/>
          <p:cNvCxnSpPr/>
          <p:nvPr/>
        </p:nvCxnSpPr>
        <p:spPr>
          <a:xfrm flipV="1">
            <a:off x="3000364" y="2500306"/>
            <a:ext cx="1285884" cy="85725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1" name="Conector de seta reta 20"/>
          <p:cNvCxnSpPr/>
          <p:nvPr/>
        </p:nvCxnSpPr>
        <p:spPr>
          <a:xfrm>
            <a:off x="2714612" y="4786322"/>
            <a:ext cx="1714512" cy="2857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BR" sz="3600" cap="all" dirty="0" smtClean="0">
                <a:solidFill>
                  <a:schemeClr val="tx2"/>
                </a:solidFill>
                <a:effectLst>
                  <a:reflection blurRad="12700" stA="48000" endA="300" endPos="55000" dir="5400000" sy="-90000" algn="bl" rotWithShape="0"/>
                </a:effectLst>
                <a:latin typeface="+mj-lt"/>
                <a:ea typeface="+mj-ea"/>
                <a:cs typeface="+mj-cs"/>
              </a:rPr>
              <a:t>GENES</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12" name="CaixaDeTexto 11"/>
          <p:cNvSpPr txBox="1"/>
          <p:nvPr/>
        </p:nvSpPr>
        <p:spPr>
          <a:xfrm>
            <a:off x="428596" y="2214554"/>
            <a:ext cx="1285884" cy="523220"/>
          </a:xfrm>
          <a:prstGeom prst="rect">
            <a:avLst/>
          </a:prstGeom>
          <a:noFill/>
        </p:spPr>
        <p:txBody>
          <a:bodyPr wrap="square" rtlCol="0">
            <a:spAutoFit/>
          </a:bodyPr>
          <a:lstStyle/>
          <a:p>
            <a:r>
              <a:rPr lang="pt-BR" sz="2800" cap="all" dirty="0">
                <a:solidFill>
                  <a:schemeClr val="tx2"/>
                </a:solidFill>
                <a:effectLst>
                  <a:reflection blurRad="12700" stA="48000" endA="300" endPos="55000" dir="5400000" sy="-90000" algn="bl" rotWithShape="0"/>
                </a:effectLst>
                <a:latin typeface="+mj-lt"/>
                <a:ea typeface="+mj-ea"/>
                <a:cs typeface="+mj-cs"/>
              </a:rPr>
              <a:t>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âncer de mama.jpg"/>
          <p:cNvPicPr>
            <a:picLocks noChangeAspect="1"/>
          </p:cNvPicPr>
          <p:nvPr/>
        </p:nvPicPr>
        <p:blipFill>
          <a:blip r:embed="rId3" cstate="print"/>
          <a:srcRect/>
          <a:stretch>
            <a:fillRect/>
          </a:stretch>
        </p:blipFill>
        <p:spPr bwMode="auto">
          <a:xfrm>
            <a:off x="500034" y="2071678"/>
            <a:ext cx="3786242" cy="3371666"/>
          </a:xfrm>
          <a:prstGeom prst="rect">
            <a:avLst/>
          </a:prstGeom>
          <a:noFill/>
          <a:ln w="9525">
            <a:noFill/>
            <a:miter lim="800000"/>
            <a:headEnd/>
            <a:tailEnd/>
          </a:ln>
        </p:spPr>
      </p:pic>
      <p:sp>
        <p:nvSpPr>
          <p:cNvPr id="8" name="Título 1"/>
          <p:cNvSpPr txBox="1">
            <a:spLocks/>
          </p:cNvSpPr>
          <p:nvPr/>
        </p:nvSpPr>
        <p:spPr>
          <a:xfrm>
            <a:off x="304800" y="457200"/>
            <a:ext cx="8686800" cy="838200"/>
          </a:xfrm>
          <a:prstGeom prst="rect">
            <a:avLst/>
          </a:prstGeom>
        </p:spPr>
        <p:txBody>
          <a:bodyPr>
            <a:normAutofit/>
          </a:bodyPr>
          <a:lstStyle/>
          <a:p>
            <a:pPr fontAlgn="auto">
              <a:spcAft>
                <a:spcPts val="0"/>
              </a:spcAft>
              <a:defRPr/>
            </a:pPr>
            <a:r>
              <a:rPr lang="pt-PT" sz="3600" cap="all" dirty="0">
                <a:solidFill>
                  <a:schemeClr val="tx2"/>
                </a:solidFill>
                <a:effectLst>
                  <a:reflection blurRad="12700" stA="48000" endA="300" endPos="55000" dir="5400000" sy="-90000" algn="bl" rotWithShape="0"/>
                </a:effectLst>
                <a:latin typeface="+mj-lt"/>
                <a:ea typeface="+mj-ea"/>
                <a:cs typeface="+mj-cs"/>
              </a:rPr>
              <a:t>NECESSIDADE DA PESQUISA GENÉTICA</a:t>
            </a:r>
            <a:endParaRPr lang="pt-BR" sz="3600" cap="all" dirty="0">
              <a:solidFill>
                <a:schemeClr val="tx2"/>
              </a:solidFill>
              <a:effectLst>
                <a:reflection blurRad="12700" stA="48000" endA="300" endPos="55000" dir="5400000" sy="-90000" algn="bl" rotWithShape="0"/>
              </a:effectLst>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4643438" y="2143116"/>
            <a:ext cx="4170876" cy="328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t>Exemplo : diabetes </a:t>
            </a:r>
            <a:endParaRPr lang="pt-BR" dirty="0"/>
          </a:p>
        </p:txBody>
      </p:sp>
      <p:pic>
        <p:nvPicPr>
          <p:cNvPr id="4" name="Espaço Reservado para Conteúdo 3" descr="diabetes.jpg"/>
          <p:cNvPicPr>
            <a:picLocks noGrp="1" noChangeAspect="1"/>
          </p:cNvPicPr>
          <p:nvPr>
            <p:ph idx="1"/>
          </p:nvPr>
        </p:nvPicPr>
        <p:blipFill>
          <a:blip r:embed="rId3" cstate="print"/>
          <a:stretch>
            <a:fillRect/>
          </a:stretch>
        </p:blipFill>
        <p:spPr>
          <a:xfrm>
            <a:off x="6072198" y="1857364"/>
            <a:ext cx="2500330" cy="3336039"/>
          </a:xfrm>
          <a:effectLst>
            <a:softEdge rad="112500"/>
          </a:effectLst>
        </p:spPr>
      </p:pic>
      <p:pic>
        <p:nvPicPr>
          <p:cNvPr id="5" name="Imagem 4" descr="dna_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2747236">
            <a:off x="791369" y="2556353"/>
            <a:ext cx="454025" cy="1004887"/>
          </a:xfrm>
          <a:prstGeom prst="rect">
            <a:avLst/>
          </a:prstGeom>
          <a:noFill/>
          <a:ln w="9525">
            <a:noFill/>
            <a:miter lim="800000"/>
            <a:headEnd/>
            <a:tailEnd/>
          </a:ln>
        </p:spPr>
      </p:pic>
      <p:sp>
        <p:nvSpPr>
          <p:cNvPr id="6" name="CaixaDeTexto 5"/>
          <p:cNvSpPr txBox="1"/>
          <p:nvPr/>
        </p:nvSpPr>
        <p:spPr>
          <a:xfrm>
            <a:off x="0" y="3876264"/>
            <a:ext cx="1928826" cy="338554"/>
          </a:xfrm>
          <a:prstGeom prst="rect">
            <a:avLst/>
          </a:prstGeom>
          <a:noFill/>
        </p:spPr>
        <p:txBody>
          <a:bodyPr>
            <a:spAutoFit/>
          </a:bodyPr>
          <a:lstStyle/>
          <a:p>
            <a:pPr algn="ctr" eaLnBrk="0" hangingPunct="0">
              <a:defRPr/>
            </a:pPr>
            <a:r>
              <a:rPr lang="pt-BR" sz="1600" cap="all" dirty="0" smtClean="0">
                <a:solidFill>
                  <a:schemeClr val="tx2"/>
                </a:solidFill>
                <a:effectLst/>
                <a:latin typeface="+mj-lt"/>
                <a:ea typeface="+mj-ea"/>
                <a:cs typeface="+mj-cs"/>
              </a:rPr>
              <a:t>Gene</a:t>
            </a:r>
            <a:endParaRPr lang="pt-BR" sz="1600" cap="all" dirty="0">
              <a:solidFill>
                <a:schemeClr val="tx2"/>
              </a:solidFill>
              <a:effectLst/>
              <a:latin typeface="+mj-lt"/>
              <a:ea typeface="+mj-ea"/>
              <a:cs typeface="+mj-cs"/>
            </a:endParaRPr>
          </a:p>
        </p:txBody>
      </p:sp>
      <p:sp>
        <p:nvSpPr>
          <p:cNvPr id="7" name="Mais 6"/>
          <p:cNvSpPr/>
          <p:nvPr/>
        </p:nvSpPr>
        <p:spPr>
          <a:xfrm>
            <a:off x="1928813" y="2857500"/>
            <a:ext cx="657225" cy="942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29" name="Picture 5"/>
          <p:cNvPicPr>
            <a:picLocks noChangeAspect="1" noChangeArrowheads="1"/>
          </p:cNvPicPr>
          <p:nvPr/>
        </p:nvPicPr>
        <p:blipFill>
          <a:blip r:embed="rId5" cstate="print"/>
          <a:srcRect/>
          <a:stretch>
            <a:fillRect/>
          </a:stretch>
        </p:blipFill>
        <p:spPr bwMode="auto">
          <a:xfrm>
            <a:off x="2928926" y="2143116"/>
            <a:ext cx="1810196" cy="2571768"/>
          </a:xfrm>
          <a:prstGeom prst="ellipse">
            <a:avLst/>
          </a:prstGeom>
          <a:ln>
            <a:noFill/>
          </a:ln>
          <a:effectLst>
            <a:softEdge rad="112500"/>
          </a:effectLst>
        </p:spPr>
      </p:pic>
      <p:sp>
        <p:nvSpPr>
          <p:cNvPr id="12" name="Igual 11"/>
          <p:cNvSpPr/>
          <p:nvPr/>
        </p:nvSpPr>
        <p:spPr>
          <a:xfrm>
            <a:off x="4929188" y="3000375"/>
            <a:ext cx="714375" cy="64293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a:t>
            </a:r>
            <a:endParaRPr lang="pt-BR" dirty="0"/>
          </a:p>
        </p:txBody>
      </p:sp>
      <p:sp>
        <p:nvSpPr>
          <p:cNvPr id="4" name="CaixaDeTexto 3"/>
          <p:cNvSpPr txBox="1"/>
          <p:nvPr/>
        </p:nvSpPr>
        <p:spPr>
          <a:xfrm>
            <a:off x="1928794" y="2468682"/>
            <a:ext cx="4714908" cy="1754326"/>
          </a:xfrm>
          <a:prstGeom prst="rect">
            <a:avLst/>
          </a:prstGeom>
          <a:noFill/>
        </p:spPr>
        <p:txBody>
          <a:bodyPr wrap="square" rtlCol="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pt-B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IDENTIFICAÇÃO </a:t>
            </a:r>
          </a:p>
          <a:p>
            <a:pPr algn="ctr"/>
            <a:r>
              <a:rPr lang="pt-B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DE GENES </a:t>
            </a:r>
          </a:p>
          <a:p>
            <a:pPr algn="ctr"/>
            <a:r>
              <a:rPr lang="pt-B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NO DNA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a:off x="7572396" y="1571612"/>
            <a:ext cx="1143008" cy="1500198"/>
          </a:xfrm>
          <a:prstGeom prst="rect">
            <a:avLst/>
          </a:prstGeom>
          <a:solidFill>
            <a:srgbClr val="FFC000"/>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24" name="CaixaDeTexto 23"/>
          <p:cNvSpPr txBox="1"/>
          <p:nvPr/>
        </p:nvSpPr>
        <p:spPr>
          <a:xfrm>
            <a:off x="7572396"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7" name="Imagem 6" descr="dna_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2747236">
            <a:off x="670197" y="1442613"/>
            <a:ext cx="598488" cy="1325562"/>
          </a:xfrm>
          <a:prstGeom prst="rect">
            <a:avLst/>
          </a:prstGeom>
          <a:noFill/>
          <a:ln w="9525">
            <a:noFill/>
            <a:miter lim="800000"/>
            <a:headEnd/>
            <a:tailEnd/>
          </a:ln>
        </p:spPr>
      </p:pic>
      <p:pic>
        <p:nvPicPr>
          <p:cNvPr id="26638" name="Picture 14"/>
          <p:cNvPicPr>
            <a:picLocks noChangeAspect="1" noChangeArrowheads="1"/>
          </p:cNvPicPr>
          <p:nvPr/>
        </p:nvPicPr>
        <p:blipFill>
          <a:blip r:embed="rId4" cstate="print"/>
          <a:srcRect/>
          <a:stretch>
            <a:fillRect/>
          </a:stretch>
        </p:blipFill>
        <p:spPr bwMode="auto">
          <a:xfrm>
            <a:off x="428596" y="1500174"/>
            <a:ext cx="1051448" cy="1123962"/>
          </a:xfrm>
          <a:prstGeom prst="ellipse">
            <a:avLst/>
          </a:prstGeom>
          <a:ln>
            <a:noFill/>
          </a:ln>
          <a:effectLst>
            <a:softEdge rad="112500"/>
          </a:effectLst>
        </p:spPr>
      </p:pic>
      <p:sp>
        <p:nvSpPr>
          <p:cNvPr id="2" name="Título 1"/>
          <p:cNvSpPr>
            <a:spLocks noGrp="1"/>
          </p:cNvSpPr>
          <p:nvPr>
            <p:ph type="title"/>
          </p:nvPr>
        </p:nvSpPr>
        <p:spPr/>
        <p:txBody>
          <a:bodyPr/>
          <a:lstStyle/>
          <a:p>
            <a:pPr>
              <a:defRPr/>
            </a:pPr>
            <a:r>
              <a:rPr lang="pt-BR" dirty="0" smtClean="0"/>
              <a:t>Cenário atual</a:t>
            </a:r>
            <a:endParaRPr lang="pt-BR" dirty="0"/>
          </a:p>
        </p:txBody>
      </p:sp>
      <p:pic>
        <p:nvPicPr>
          <p:cNvPr id="4" name="Imagem 3" descr="tux-einstein.png"/>
          <p:cNvPicPr>
            <a:picLocks noChangeAspect="1"/>
          </p:cNvPicPr>
          <p:nvPr/>
        </p:nvPicPr>
        <p:blipFill>
          <a:blip r:embed="rId5" cstate="print">
            <a:duotone>
              <a:prstClr val="black"/>
              <a:schemeClr val="accent2">
                <a:tint val="45000"/>
                <a:satMod val="400000"/>
              </a:schemeClr>
            </a:duotone>
          </a:blip>
          <a:stretch>
            <a:fillRect/>
          </a:stretch>
        </p:blipFill>
        <p:spPr>
          <a:xfrm>
            <a:off x="642910" y="2571744"/>
            <a:ext cx="1712824" cy="2071702"/>
          </a:xfrm>
          <a:prstGeom prst="rect">
            <a:avLst/>
          </a:prstGeom>
        </p:spPr>
      </p:pic>
      <p:pic>
        <p:nvPicPr>
          <p:cNvPr id="10" name="Imagem 9"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722688" y="1423988"/>
            <a:ext cx="549275" cy="1216025"/>
          </a:xfrm>
          <a:prstGeom prst="rect">
            <a:avLst/>
          </a:prstGeom>
          <a:noFill/>
          <a:ln w="9525">
            <a:noFill/>
            <a:miter lim="800000"/>
            <a:headEnd/>
            <a:tailEnd/>
          </a:ln>
        </p:spPr>
      </p:pic>
      <p:pic>
        <p:nvPicPr>
          <p:cNvPr id="16" name="Imagem 15"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672812" y="1641051"/>
            <a:ext cx="258686" cy="572698"/>
          </a:xfrm>
          <a:prstGeom prst="rect">
            <a:avLst/>
          </a:prstGeom>
          <a:noFill/>
          <a:ln w="9525">
            <a:noFill/>
            <a:miter lim="800000"/>
            <a:headEnd/>
            <a:tailEnd/>
          </a:ln>
        </p:spPr>
      </p:pic>
      <p:pic>
        <p:nvPicPr>
          <p:cNvPr id="18" name="Imagem 17"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4083887" y="1712694"/>
            <a:ext cx="232346" cy="514384"/>
          </a:xfrm>
          <a:prstGeom prst="rect">
            <a:avLst/>
          </a:prstGeom>
          <a:noFill/>
          <a:ln w="9525">
            <a:noFill/>
            <a:miter lim="800000"/>
            <a:headEnd/>
            <a:tailEnd/>
          </a:ln>
        </p:spPr>
      </p:pic>
      <p:pic>
        <p:nvPicPr>
          <p:cNvPr id="19" name="Imagem 18"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flipH="1">
            <a:off x="3997305" y="2212936"/>
            <a:ext cx="209622" cy="464076"/>
          </a:xfrm>
          <a:prstGeom prst="rect">
            <a:avLst/>
          </a:prstGeom>
          <a:noFill/>
          <a:ln w="9525">
            <a:noFill/>
            <a:miter lim="800000"/>
            <a:headEnd/>
            <a:tailEnd/>
          </a:ln>
        </p:spPr>
      </p:pic>
      <p:pic>
        <p:nvPicPr>
          <p:cNvPr id="21" name="Imagem 20" descr="dna_logo.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2969268">
            <a:off x="3529936" y="2141117"/>
            <a:ext cx="258688" cy="572700"/>
          </a:xfrm>
          <a:prstGeom prst="rect">
            <a:avLst/>
          </a:prstGeom>
          <a:noFill/>
          <a:ln w="9525">
            <a:noFill/>
            <a:miter lim="800000"/>
            <a:headEnd/>
            <a:tailEnd/>
          </a:ln>
        </p:spPr>
      </p:pic>
      <p:cxnSp>
        <p:nvCxnSpPr>
          <p:cNvPr id="22" name="Conector de seta reta 21"/>
          <p:cNvCxnSpPr/>
          <p:nvPr/>
        </p:nvCxnSpPr>
        <p:spPr>
          <a:xfrm>
            <a:off x="4643438" y="2000240"/>
            <a:ext cx="1357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6572264" y="1500174"/>
            <a:ext cx="1143008" cy="1500198"/>
          </a:xfrm>
          <a:prstGeom prst="rect">
            <a:avLst/>
          </a:prstGeom>
          <a:solidFill>
            <a:schemeClr val="accent4">
              <a:lumMod val="20000"/>
              <a:lumOff val="80000"/>
            </a:schemeClr>
          </a:solidFill>
          <a:effectLst>
            <a:glow rad="63500">
              <a:schemeClr val="accent3">
                <a:satMod val="175000"/>
                <a:alpha val="40000"/>
              </a:schemeClr>
            </a:glow>
            <a:outerShdw blurRad="76200" dist="50800" dir="5400000" rotWithShape="0">
              <a:srgbClr val="4E3B30">
                <a:alpha val="60000"/>
              </a:srgbClr>
            </a:outerShdw>
          </a:effectLst>
          <a:scene3d>
            <a:camera prst="perspectiveRelaxed"/>
            <a:lightRig rig="threePt" dir="t"/>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pt-BR" dirty="0"/>
          </a:p>
        </p:txBody>
      </p:sp>
      <p:sp>
        <p:nvSpPr>
          <p:cNvPr id="38" name="CaixaDeTexto 37"/>
          <p:cNvSpPr txBox="1"/>
          <p:nvPr/>
        </p:nvSpPr>
        <p:spPr>
          <a:xfrm>
            <a:off x="6572264" y="1928802"/>
            <a:ext cx="1143008" cy="738664"/>
          </a:xfrm>
          <a:prstGeom prst="rect">
            <a:avLst/>
          </a:prstGeom>
          <a:noFill/>
        </p:spPr>
        <p:txBody>
          <a:bodyPr wrap="square" rtlCol="0">
            <a:spAutoFit/>
          </a:bodyPr>
          <a:lstStyle/>
          <a:p>
            <a:pPr algn="ctr"/>
            <a:r>
              <a:rPr lang="pt-BR" sz="1400" b="1" dirty="0" smtClean="0">
                <a:ln w="10541" cmpd="sng">
                  <a:solidFill>
                    <a:schemeClr val="accent1">
                      <a:shade val="88000"/>
                      <a:satMod val="110000"/>
                    </a:schemeClr>
                  </a:solidFill>
                  <a:prstDash val="solid"/>
                </a:ln>
                <a:solidFill>
                  <a:sysClr val="windowText" lastClr="000000"/>
                </a:solidFill>
              </a:rPr>
              <a:t>7000 cadeias (100 MB)</a:t>
            </a:r>
            <a:endParaRPr lang="pt-BR" sz="1400" b="1" dirty="0">
              <a:ln w="10541" cmpd="sng">
                <a:solidFill>
                  <a:schemeClr val="accent1">
                    <a:shade val="88000"/>
                    <a:satMod val="110000"/>
                  </a:schemeClr>
                </a:solidFill>
                <a:prstDash val="solid"/>
              </a:ln>
              <a:solidFill>
                <a:sysClr val="windowText" lastClr="000000"/>
              </a:solidFill>
            </a:endParaRPr>
          </a:p>
        </p:txBody>
      </p:sp>
      <p:pic>
        <p:nvPicPr>
          <p:cNvPr id="39" name="Imagem 5" descr="compaq-presario-f762nr-notebook-pc.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857875" y="2571750"/>
            <a:ext cx="2571750" cy="2571750"/>
          </a:xfrm>
          <a:prstGeom prst="rect">
            <a:avLst/>
          </a:prstGeom>
          <a:noFill/>
          <a:ln w="9525">
            <a:noFill/>
            <a:miter lim="800000"/>
            <a:headEnd/>
            <a:tailEnd/>
          </a:ln>
        </p:spPr>
      </p:pic>
      <p:sp>
        <p:nvSpPr>
          <p:cNvPr id="41" name="Retângulo 7"/>
          <p:cNvSpPr/>
          <p:nvPr/>
        </p:nvSpPr>
        <p:spPr>
          <a:xfrm>
            <a:off x="6286512" y="3000372"/>
            <a:ext cx="1714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8"/>
          <p:cNvSpPr/>
          <p:nvPr/>
        </p:nvSpPr>
        <p:spPr>
          <a:xfrm>
            <a:off x="6286512" y="1845222"/>
            <a:ext cx="1766253"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ATAACtCGGT</a:t>
            </a:r>
          </a:p>
        </p:txBody>
      </p:sp>
      <p:sp>
        <p:nvSpPr>
          <p:cNvPr id="26" name="CaixaDeTexto 25"/>
          <p:cNvSpPr txBox="1"/>
          <p:nvPr/>
        </p:nvSpPr>
        <p:spPr>
          <a:xfrm>
            <a:off x="6286512" y="1428736"/>
            <a:ext cx="2286016" cy="1477328"/>
          </a:xfrm>
          <a:prstGeom prst="rect">
            <a:avLst/>
          </a:prstGeom>
          <a:noFill/>
        </p:spPr>
        <p:txBody>
          <a:bodyPr wrap="square" rtlCol="0">
            <a:spAutoFit/>
          </a:bodyPr>
          <a:lstStyle/>
          <a:p>
            <a:pPr algn="just">
              <a:defRPr/>
            </a:pPr>
            <a:r>
              <a:rPr lang="pt-B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rPr>
              <a:t>ATGATCTAGATTATGATAGAGAGATAGAGAGATCTCAGTAATAGCTAGGAGGTCATAGTGGAGCT...</a:t>
            </a:r>
            <a:endParaRPr lang="pt-B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charset="0"/>
              <a:cs typeface="Arial" charset="0"/>
            </a:endParaRPr>
          </a:p>
        </p:txBody>
      </p:sp>
      <p:pic>
        <p:nvPicPr>
          <p:cNvPr id="27" name="Imagem 26" descr="clcbio_normal.jpg"/>
          <p:cNvPicPr>
            <a:picLocks noChangeAspect="1"/>
          </p:cNvPicPr>
          <p:nvPr/>
        </p:nvPicPr>
        <p:blipFill>
          <a:blip r:embed="rId8" cstate="print"/>
          <a:srcRect/>
          <a:stretch>
            <a:fillRect/>
          </a:stretch>
        </p:blipFill>
        <p:spPr bwMode="auto">
          <a:xfrm rot="668712">
            <a:off x="6645878" y="3129568"/>
            <a:ext cx="1214456" cy="1214454"/>
          </a:xfrm>
          <a:prstGeom prst="rect">
            <a:avLst/>
          </a:prstGeom>
          <a:solidFill>
            <a:schemeClr val="bg1"/>
          </a:solidFill>
          <a:ln w="9525">
            <a:noFill/>
            <a:miter lim="800000"/>
            <a:headEnd/>
            <a:tailEnd/>
          </a:ln>
        </p:spPr>
      </p:pic>
      <p:pic>
        <p:nvPicPr>
          <p:cNvPr id="28" name="Imagem 27" descr="485px-US-NLM-NCBI-Logo.svg.png"/>
          <p:cNvPicPr>
            <a:picLocks noChangeAspect="1"/>
          </p:cNvPicPr>
          <p:nvPr/>
        </p:nvPicPr>
        <p:blipFill>
          <a:blip r:embed="rId9" cstate="print"/>
          <a:srcRect/>
          <a:stretch>
            <a:fillRect/>
          </a:stretch>
        </p:blipFill>
        <p:spPr bwMode="auto">
          <a:xfrm rot="21131514">
            <a:off x="6360135" y="3129576"/>
            <a:ext cx="928704" cy="1147222"/>
          </a:xfrm>
          <a:prstGeom prst="rect">
            <a:avLst/>
          </a:prstGeom>
          <a:noFill/>
          <a:ln w="9525">
            <a:noFill/>
            <a:miter lim="800000"/>
            <a:headEnd/>
            <a:tailEnd/>
          </a:ln>
        </p:spPr>
      </p:pic>
      <p:pic>
        <p:nvPicPr>
          <p:cNvPr id="29" name="Imagem 3" descr="logo embl.bmp"/>
          <p:cNvPicPr>
            <a:picLocks noChangeAspect="1"/>
          </p:cNvPicPr>
          <p:nvPr/>
        </p:nvPicPr>
        <p:blipFill>
          <a:blip r:embed="rId10" cstate="print"/>
          <a:srcRect/>
          <a:stretch>
            <a:fillRect/>
          </a:stretch>
        </p:blipFill>
        <p:spPr bwMode="auto">
          <a:xfrm rot="525373">
            <a:off x="6526935" y="3013426"/>
            <a:ext cx="1143018" cy="430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26638"/>
                                        </p:tgtEl>
                                        <p:attrNameLst>
                                          <p:attrName>style.visibility</p:attrName>
                                        </p:attrNameLst>
                                      </p:cBhvr>
                                      <p:to>
                                        <p:strVal val="visible"/>
                                      </p:to>
                                    </p:set>
                                    <p:anim calcmode="lin" valueType="num">
                                      <p:cBhvr>
                                        <p:cTn id="11" dur="500" fill="hold"/>
                                        <p:tgtEl>
                                          <p:spTgt spid="26638"/>
                                        </p:tgtEl>
                                        <p:attrNameLst>
                                          <p:attrName>ppt_w</p:attrName>
                                        </p:attrNameLst>
                                      </p:cBhvr>
                                      <p:tavLst>
                                        <p:tav tm="0">
                                          <p:val>
                                            <p:fltVal val="0"/>
                                          </p:val>
                                        </p:tav>
                                        <p:tav tm="100000">
                                          <p:val>
                                            <p:strVal val="#ppt_w"/>
                                          </p:val>
                                        </p:tav>
                                      </p:tavLst>
                                    </p:anim>
                                    <p:anim calcmode="lin" valueType="num">
                                      <p:cBhvr>
                                        <p:cTn id="12" dur="500" fill="hold"/>
                                        <p:tgtEl>
                                          <p:spTgt spid="26638"/>
                                        </p:tgtEl>
                                        <p:attrNameLst>
                                          <p:attrName>ppt_h</p:attrName>
                                        </p:attrNameLst>
                                      </p:cBhvr>
                                      <p:tavLst>
                                        <p:tav tm="0">
                                          <p:val>
                                            <p:fltVal val="0"/>
                                          </p:val>
                                        </p:tav>
                                        <p:tav tm="100000">
                                          <p:val>
                                            <p:strVal val="#ppt_h"/>
                                          </p:val>
                                        </p:tav>
                                      </p:tavLst>
                                    </p:anim>
                                    <p:animEffect transition="in" filter="fade">
                                      <p:cBhvr>
                                        <p:cTn id="13" dur="500"/>
                                        <p:tgtEl>
                                          <p:spTgt spid="2663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nodeType="clickEffect">
                                  <p:stCondLst>
                                    <p:cond delay="0"/>
                                  </p:stCondLst>
                                  <p:childTnLst>
                                    <p:anim calcmode="lin" valueType="num">
                                      <p:cBhvr>
                                        <p:cTn id="17" dur="500"/>
                                        <p:tgtEl>
                                          <p:spTgt spid="26638"/>
                                        </p:tgtEl>
                                        <p:attrNameLst>
                                          <p:attrName>ppt_w</p:attrName>
                                        </p:attrNameLst>
                                      </p:cBhvr>
                                      <p:tavLst>
                                        <p:tav tm="0">
                                          <p:val>
                                            <p:strVal val="ppt_w"/>
                                          </p:val>
                                        </p:tav>
                                        <p:tav tm="100000">
                                          <p:val>
                                            <p:fltVal val="0"/>
                                          </p:val>
                                        </p:tav>
                                      </p:tavLst>
                                    </p:anim>
                                    <p:anim calcmode="lin" valueType="num">
                                      <p:cBhvr>
                                        <p:cTn id="18" dur="500"/>
                                        <p:tgtEl>
                                          <p:spTgt spid="26638"/>
                                        </p:tgtEl>
                                        <p:attrNameLst>
                                          <p:attrName>ppt_h</p:attrName>
                                        </p:attrNameLst>
                                      </p:cBhvr>
                                      <p:tavLst>
                                        <p:tav tm="0">
                                          <p:val>
                                            <p:strVal val="ppt_h"/>
                                          </p:val>
                                        </p:tav>
                                        <p:tav tm="100000">
                                          <p:val>
                                            <p:fltVal val="0"/>
                                          </p:val>
                                        </p:tav>
                                      </p:tavLst>
                                    </p:anim>
                                    <p:animEffect transition="out" filter="fade">
                                      <p:cBhvr>
                                        <p:cTn id="19" dur="500"/>
                                        <p:tgtEl>
                                          <p:spTgt spid="26638"/>
                                        </p:tgtEl>
                                      </p:cBhvr>
                                    </p:animEffect>
                                    <p:set>
                                      <p:cBhvr>
                                        <p:cTn id="20" dur="1" fill="hold">
                                          <p:stCondLst>
                                            <p:cond delay="499"/>
                                          </p:stCondLst>
                                        </p:cTn>
                                        <p:tgtEl>
                                          <p:spTgt spid="26638"/>
                                        </p:tgtEl>
                                        <p:attrNameLst>
                                          <p:attrName>style.visibility</p:attrName>
                                        </p:attrNameLst>
                                      </p:cBhvr>
                                      <p:to>
                                        <p:strVal val="hidden"/>
                                      </p:to>
                                    </p:set>
                                  </p:childTnLst>
                                </p:cTn>
                              </p:par>
                            </p:childTnLst>
                          </p:cTn>
                        </p:par>
                        <p:par>
                          <p:cTn id="21" fill="hold">
                            <p:stCondLst>
                              <p:cond delay="500"/>
                            </p:stCondLst>
                            <p:childTnLst>
                              <p:par>
                                <p:cTn id="22" presetID="53"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xit" presetSubtype="0" fill="hold" grpId="1" nodeType="clickEffect">
                                  <p:stCondLst>
                                    <p:cond delay="0"/>
                                  </p:stCondLst>
                                  <p:childTnLst>
                                    <p:anim calcmode="lin" valueType="num">
                                      <p:cBhvr>
                                        <p:cTn id="74" dur="500"/>
                                        <p:tgtEl>
                                          <p:spTgt spid="26"/>
                                        </p:tgtEl>
                                        <p:attrNameLst>
                                          <p:attrName>ppt_w</p:attrName>
                                        </p:attrNameLst>
                                      </p:cBhvr>
                                      <p:tavLst>
                                        <p:tav tm="0">
                                          <p:val>
                                            <p:strVal val="ppt_w"/>
                                          </p:val>
                                        </p:tav>
                                        <p:tav tm="100000">
                                          <p:val>
                                            <p:fltVal val="0"/>
                                          </p:val>
                                        </p:tav>
                                      </p:tavLst>
                                    </p:anim>
                                    <p:anim calcmode="lin" valueType="num">
                                      <p:cBhvr>
                                        <p:cTn id="75" dur="500"/>
                                        <p:tgtEl>
                                          <p:spTgt spid="26"/>
                                        </p:tgtEl>
                                        <p:attrNameLst>
                                          <p:attrName>ppt_h</p:attrName>
                                        </p:attrNameLst>
                                      </p:cBhvr>
                                      <p:tavLst>
                                        <p:tav tm="0">
                                          <p:val>
                                            <p:strVal val="ppt_h"/>
                                          </p:val>
                                        </p:tav>
                                        <p:tav tm="100000">
                                          <p:val>
                                            <p:fltVal val="0"/>
                                          </p:val>
                                        </p:tav>
                                      </p:tavLst>
                                    </p:anim>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par>
                          <p:cTn id="78" fill="hold">
                            <p:stCondLst>
                              <p:cond delay="500"/>
                            </p:stCondLst>
                            <p:childTnLst>
                              <p:par>
                                <p:cTn id="79" presetID="53"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par>
                                <p:cTn id="84" presetID="53"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par>
                                <p:cTn id="89" presetID="53"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fltVal val="0"/>
                                          </p:val>
                                        </p:tav>
                                        <p:tav tm="100000">
                                          <p:val>
                                            <p:strVal val="#ppt_h"/>
                                          </p:val>
                                        </p:tav>
                                      </p:tavLst>
                                    </p:anim>
                                    <p:animEffect transition="in" filter="fad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2"/>
                                        </p:tgtEl>
                                        <p:attrNameLst>
                                          <p:attrName>style.visibility</p:attrName>
                                        </p:attrNameLst>
                                      </p:cBhvr>
                                      <p:to>
                                        <p:strVal val="hidden"/>
                                      </p:to>
                                    </p:set>
                                  </p:childTnLst>
                                </p:cTn>
                              </p:par>
                              <p:par>
                                <p:cTn id="111" presetID="0" presetClass="path" presetSubtype="0" accel="50000" decel="50000" fill="hold" grpId="1" nodeType="withEffect">
                                  <p:stCondLst>
                                    <p:cond delay="0"/>
                                  </p:stCondLst>
                                  <p:childTnLst>
                                    <p:animMotion origin="layout" path="M 0 0 L -0.58282 -0.03148 " pathEditMode="relative" ptsTypes="AA">
                                      <p:cBhvr>
                                        <p:cTn id="112" dur="2000" fill="hold"/>
                                        <p:tgtEl>
                                          <p:spTgt spid="32"/>
                                        </p:tgtEl>
                                        <p:attrNameLst>
                                          <p:attrName>ppt_x</p:attrName>
                                          <p:attrName>ppt_y</p:attrName>
                                        </p:attrNameLst>
                                      </p:cBhvr>
                                    </p:animMotion>
                                  </p:childTnLst>
                                </p:cTn>
                              </p:par>
                              <p:par>
                                <p:cTn id="113" presetID="0" presetClass="path" presetSubtype="0" accel="50000" decel="50000" fill="hold" grpId="1" nodeType="withEffect">
                                  <p:stCondLst>
                                    <p:cond delay="0"/>
                                  </p:stCondLst>
                                  <p:childTnLst>
                                    <p:animMotion origin="layout" path="M 0 0 L -0.58282 -0.03148 " pathEditMode="relative" ptsTypes="AA">
                                      <p:cBhvr>
                                        <p:cTn id="114" dur="2000" fill="hold"/>
                                        <p:tgtEl>
                                          <p:spTgt spid="38"/>
                                        </p:tgtEl>
                                        <p:attrNameLst>
                                          <p:attrName>ppt_x</p:attrName>
                                          <p:attrName>ppt_y</p:attrName>
                                        </p:attrNameLst>
                                      </p:cBhvr>
                                    </p:animMotion>
                                  </p:childTnLst>
                                </p:cTn>
                              </p:par>
                              <p:par>
                                <p:cTn id="115" presetID="35" presetClass="path" presetSubtype="0" accel="50000" decel="50000" fill="hold" grpId="1" nodeType="withEffect">
                                  <p:stCondLst>
                                    <p:cond delay="0"/>
                                  </p:stCondLst>
                                  <p:childTnLst>
                                    <p:animMotion origin="layout" path="M 5E-6 -3.7037E-6 L -0.79219 -0.01342 " pathEditMode="relative" rAng="0" ptsTypes="AA">
                                      <p:cBhvr>
                                        <p:cTn id="116" dur="2000" fill="hold"/>
                                        <p:tgtEl>
                                          <p:spTgt spid="24"/>
                                        </p:tgtEl>
                                        <p:attrNameLst>
                                          <p:attrName>ppt_x</p:attrName>
                                          <p:attrName>ppt_y</p:attrName>
                                        </p:attrNameLst>
                                      </p:cBhvr>
                                      <p:rCtr x="-396" y="-7"/>
                                    </p:animMotion>
                                  </p:childTnLst>
                                </p:cTn>
                              </p:par>
                              <p:par>
                                <p:cTn id="117" presetID="35" presetClass="path" presetSubtype="0" accel="50000" decel="50000" fill="hold" grpId="1" nodeType="withEffect">
                                  <p:stCondLst>
                                    <p:cond delay="0"/>
                                  </p:stCondLst>
                                  <p:childTnLst>
                                    <p:animMotion origin="layout" path="M 5E-6 4.07407E-6 L -0.79219 -0.00649 " pathEditMode="relative" rAng="0" ptsTypes="AA">
                                      <p:cBhvr>
                                        <p:cTn id="118" dur="2000" fill="hold"/>
                                        <p:tgtEl>
                                          <p:spTgt spid="25"/>
                                        </p:tgtEl>
                                        <p:attrNameLst>
                                          <p:attrName>ppt_x</p:attrName>
                                          <p:attrName>ppt_y</p:attrName>
                                        </p:attrNameLst>
                                      </p:cBhvr>
                                      <p:rCtr x="-396" y="-3"/>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3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nodeType="click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500" fill="hold"/>
                                        <p:tgtEl>
                                          <p:spTgt spid="27"/>
                                        </p:tgtEl>
                                        <p:attrNameLst>
                                          <p:attrName>ppt_w</p:attrName>
                                        </p:attrNameLst>
                                      </p:cBhvr>
                                      <p:tavLst>
                                        <p:tav tm="0">
                                          <p:val>
                                            <p:fltVal val="0"/>
                                          </p:val>
                                        </p:tav>
                                        <p:tav tm="100000">
                                          <p:val>
                                            <p:strVal val="#ppt_w"/>
                                          </p:val>
                                        </p:tav>
                                      </p:tavLst>
                                    </p:anim>
                                    <p:anim calcmode="lin" valueType="num">
                                      <p:cBhvr>
                                        <p:cTn id="129" dur="500" fill="hold"/>
                                        <p:tgtEl>
                                          <p:spTgt spid="27"/>
                                        </p:tgtEl>
                                        <p:attrNameLst>
                                          <p:attrName>ppt_h</p:attrName>
                                        </p:attrNameLst>
                                      </p:cBhvr>
                                      <p:tavLst>
                                        <p:tav tm="0">
                                          <p:val>
                                            <p:fltVal val="0"/>
                                          </p:val>
                                        </p:tav>
                                        <p:tav tm="100000">
                                          <p:val>
                                            <p:strVal val="#ppt_h"/>
                                          </p:val>
                                        </p:tav>
                                      </p:tavLst>
                                    </p:anim>
                                    <p:animEffect transition="in" filter="fade">
                                      <p:cBhvr>
                                        <p:cTn id="130" dur="500"/>
                                        <p:tgtEl>
                                          <p:spTgt spid="27"/>
                                        </p:tgtEl>
                                      </p:cBhvr>
                                    </p:animEffect>
                                  </p:childTnLst>
                                </p:cTn>
                              </p:par>
                              <p:par>
                                <p:cTn id="131" presetID="53" presetClass="entr" presetSubtype="0"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ppt_w</p:attrName>
                                        </p:attrNameLst>
                                      </p:cBhvr>
                                      <p:tavLst>
                                        <p:tav tm="0">
                                          <p:val>
                                            <p:fltVal val="0"/>
                                          </p:val>
                                        </p:tav>
                                        <p:tav tm="100000">
                                          <p:val>
                                            <p:strVal val="#ppt_w"/>
                                          </p:val>
                                        </p:tav>
                                      </p:tavLst>
                                    </p:anim>
                                    <p:anim calcmode="lin" valueType="num">
                                      <p:cBhvr>
                                        <p:cTn id="134" dur="500" fill="hold"/>
                                        <p:tgtEl>
                                          <p:spTgt spid="28"/>
                                        </p:tgtEl>
                                        <p:attrNameLst>
                                          <p:attrName>ppt_h</p:attrName>
                                        </p:attrNameLst>
                                      </p:cBhvr>
                                      <p:tavLst>
                                        <p:tav tm="0">
                                          <p:val>
                                            <p:fltVal val="0"/>
                                          </p:val>
                                        </p:tav>
                                        <p:tav tm="100000">
                                          <p:val>
                                            <p:strVal val="#ppt_h"/>
                                          </p:val>
                                        </p:tav>
                                      </p:tavLst>
                                    </p:anim>
                                    <p:animEffect transition="in" filter="fade">
                                      <p:cBhvr>
                                        <p:cTn id="135" dur="500"/>
                                        <p:tgtEl>
                                          <p:spTgt spid="28"/>
                                        </p:tgtEl>
                                      </p:cBhvr>
                                    </p:animEffect>
                                  </p:childTnLst>
                                </p:cTn>
                              </p:par>
                              <p:par>
                                <p:cTn id="136" presetID="53" presetClass="entr" presetSubtype="0"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500" fill="hold"/>
                                        <p:tgtEl>
                                          <p:spTgt spid="29"/>
                                        </p:tgtEl>
                                        <p:attrNameLst>
                                          <p:attrName>ppt_w</p:attrName>
                                        </p:attrNameLst>
                                      </p:cBhvr>
                                      <p:tavLst>
                                        <p:tav tm="0">
                                          <p:val>
                                            <p:fltVal val="0"/>
                                          </p:val>
                                        </p:tav>
                                        <p:tav tm="100000">
                                          <p:val>
                                            <p:strVal val="#ppt_w"/>
                                          </p:val>
                                        </p:tav>
                                      </p:tavLst>
                                    </p:anim>
                                    <p:anim calcmode="lin" valueType="num">
                                      <p:cBhvr>
                                        <p:cTn id="139" dur="500" fill="hold"/>
                                        <p:tgtEl>
                                          <p:spTgt spid="29"/>
                                        </p:tgtEl>
                                        <p:attrNameLst>
                                          <p:attrName>ppt_h</p:attrName>
                                        </p:attrNameLst>
                                      </p:cBhvr>
                                      <p:tavLst>
                                        <p:tav tm="0">
                                          <p:val>
                                            <p:fltVal val="0"/>
                                          </p:val>
                                        </p:tav>
                                        <p:tav tm="100000">
                                          <p:val>
                                            <p:strVal val="#ppt_h"/>
                                          </p:val>
                                        </p:tav>
                                      </p:tavLst>
                                    </p:anim>
                                    <p:animEffect transition="in" filter="fade">
                                      <p:cBhvr>
                                        <p:cTn id="140" dur="500"/>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xit" presetSubtype="0" fill="hold" nodeType="clickEffect">
                                  <p:stCondLst>
                                    <p:cond delay="0"/>
                                  </p:stCondLst>
                                  <p:childTnLst>
                                    <p:anim calcmode="lin" valueType="num">
                                      <p:cBhvr>
                                        <p:cTn id="144" dur="500"/>
                                        <p:tgtEl>
                                          <p:spTgt spid="27"/>
                                        </p:tgtEl>
                                        <p:attrNameLst>
                                          <p:attrName>ppt_w</p:attrName>
                                        </p:attrNameLst>
                                      </p:cBhvr>
                                      <p:tavLst>
                                        <p:tav tm="0">
                                          <p:val>
                                            <p:strVal val="ppt_w"/>
                                          </p:val>
                                        </p:tav>
                                        <p:tav tm="100000">
                                          <p:val>
                                            <p:fltVal val="0"/>
                                          </p:val>
                                        </p:tav>
                                      </p:tavLst>
                                    </p:anim>
                                    <p:anim calcmode="lin" valueType="num">
                                      <p:cBhvr>
                                        <p:cTn id="145" dur="500"/>
                                        <p:tgtEl>
                                          <p:spTgt spid="27"/>
                                        </p:tgtEl>
                                        <p:attrNameLst>
                                          <p:attrName>ppt_h</p:attrName>
                                        </p:attrNameLst>
                                      </p:cBhvr>
                                      <p:tavLst>
                                        <p:tav tm="0">
                                          <p:val>
                                            <p:strVal val="ppt_h"/>
                                          </p:val>
                                        </p:tav>
                                        <p:tav tm="100000">
                                          <p:val>
                                            <p:fltVal val="0"/>
                                          </p:val>
                                        </p:tav>
                                      </p:tavLst>
                                    </p:anim>
                                    <p:animEffect transition="out" filter="fade">
                                      <p:cBhvr>
                                        <p:cTn id="146" dur="500"/>
                                        <p:tgtEl>
                                          <p:spTgt spid="27"/>
                                        </p:tgtEl>
                                      </p:cBhvr>
                                    </p:animEffect>
                                    <p:set>
                                      <p:cBhvr>
                                        <p:cTn id="147" dur="1" fill="hold">
                                          <p:stCondLst>
                                            <p:cond delay="499"/>
                                          </p:stCondLst>
                                        </p:cTn>
                                        <p:tgtEl>
                                          <p:spTgt spid="27"/>
                                        </p:tgtEl>
                                        <p:attrNameLst>
                                          <p:attrName>style.visibility</p:attrName>
                                        </p:attrNameLst>
                                      </p:cBhvr>
                                      <p:to>
                                        <p:strVal val="hidden"/>
                                      </p:to>
                                    </p:set>
                                  </p:childTnLst>
                                </p:cTn>
                              </p:par>
                              <p:par>
                                <p:cTn id="148" presetID="53" presetClass="exit" presetSubtype="0" fill="hold" nodeType="withEffect">
                                  <p:stCondLst>
                                    <p:cond delay="0"/>
                                  </p:stCondLst>
                                  <p:childTnLst>
                                    <p:anim calcmode="lin" valueType="num">
                                      <p:cBhvr>
                                        <p:cTn id="149" dur="500"/>
                                        <p:tgtEl>
                                          <p:spTgt spid="28"/>
                                        </p:tgtEl>
                                        <p:attrNameLst>
                                          <p:attrName>ppt_w</p:attrName>
                                        </p:attrNameLst>
                                      </p:cBhvr>
                                      <p:tavLst>
                                        <p:tav tm="0">
                                          <p:val>
                                            <p:strVal val="ppt_w"/>
                                          </p:val>
                                        </p:tav>
                                        <p:tav tm="100000">
                                          <p:val>
                                            <p:fltVal val="0"/>
                                          </p:val>
                                        </p:tav>
                                      </p:tavLst>
                                    </p:anim>
                                    <p:anim calcmode="lin" valueType="num">
                                      <p:cBhvr>
                                        <p:cTn id="150" dur="500"/>
                                        <p:tgtEl>
                                          <p:spTgt spid="28"/>
                                        </p:tgtEl>
                                        <p:attrNameLst>
                                          <p:attrName>ppt_h</p:attrName>
                                        </p:attrNameLst>
                                      </p:cBhvr>
                                      <p:tavLst>
                                        <p:tav tm="0">
                                          <p:val>
                                            <p:strVal val="ppt_h"/>
                                          </p:val>
                                        </p:tav>
                                        <p:tav tm="100000">
                                          <p:val>
                                            <p:fltVal val="0"/>
                                          </p:val>
                                        </p:tav>
                                      </p:tavLst>
                                    </p:anim>
                                    <p:animEffect transition="out" filter="fade">
                                      <p:cBhvr>
                                        <p:cTn id="151" dur="500"/>
                                        <p:tgtEl>
                                          <p:spTgt spid="28"/>
                                        </p:tgtEl>
                                      </p:cBhvr>
                                    </p:animEffect>
                                    <p:set>
                                      <p:cBhvr>
                                        <p:cTn id="152" dur="1" fill="hold">
                                          <p:stCondLst>
                                            <p:cond delay="499"/>
                                          </p:stCondLst>
                                        </p:cTn>
                                        <p:tgtEl>
                                          <p:spTgt spid="28"/>
                                        </p:tgtEl>
                                        <p:attrNameLst>
                                          <p:attrName>style.visibility</p:attrName>
                                        </p:attrNameLst>
                                      </p:cBhvr>
                                      <p:to>
                                        <p:strVal val="hidden"/>
                                      </p:to>
                                    </p:set>
                                  </p:childTnLst>
                                </p:cTn>
                              </p:par>
                              <p:par>
                                <p:cTn id="153" presetID="53" presetClass="exit" presetSubtype="0" fill="hold" nodeType="withEffect">
                                  <p:stCondLst>
                                    <p:cond delay="0"/>
                                  </p:stCondLst>
                                  <p:childTnLst>
                                    <p:anim calcmode="lin" valueType="num">
                                      <p:cBhvr>
                                        <p:cTn id="154" dur="500"/>
                                        <p:tgtEl>
                                          <p:spTgt spid="29"/>
                                        </p:tgtEl>
                                        <p:attrNameLst>
                                          <p:attrName>ppt_w</p:attrName>
                                        </p:attrNameLst>
                                      </p:cBhvr>
                                      <p:tavLst>
                                        <p:tav tm="0">
                                          <p:val>
                                            <p:strVal val="ppt_w"/>
                                          </p:val>
                                        </p:tav>
                                        <p:tav tm="100000">
                                          <p:val>
                                            <p:fltVal val="0"/>
                                          </p:val>
                                        </p:tav>
                                      </p:tavLst>
                                    </p:anim>
                                    <p:anim calcmode="lin" valueType="num">
                                      <p:cBhvr>
                                        <p:cTn id="155" dur="500"/>
                                        <p:tgtEl>
                                          <p:spTgt spid="29"/>
                                        </p:tgtEl>
                                        <p:attrNameLst>
                                          <p:attrName>ppt_h</p:attrName>
                                        </p:attrNameLst>
                                      </p:cBhvr>
                                      <p:tavLst>
                                        <p:tav tm="0">
                                          <p:val>
                                            <p:strVal val="ppt_h"/>
                                          </p:val>
                                        </p:tav>
                                        <p:tav tm="100000">
                                          <p:val>
                                            <p:fltVal val="0"/>
                                          </p:val>
                                        </p:tav>
                                      </p:tavLst>
                                    </p:anim>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4" grpId="0"/>
      <p:bldP spid="24" grpId="1"/>
      <p:bldP spid="32" grpId="0" animBg="1"/>
      <p:bldP spid="32" grpId="1" animBg="1"/>
      <p:bldP spid="38" grpId="0"/>
      <p:bldP spid="38" grpId="1"/>
      <p:bldP spid="41" grpId="0" animBg="1"/>
      <p:bldP spid="9" grpId="0"/>
      <p:bldP spid="9" grpId="1"/>
      <p:bldP spid="26" grpId="0"/>
      <p:bldP spid="26"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Via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Trek</Template>
  <TotalTime>7695</TotalTime>
  <Words>1021</Words>
  <Application>Microsoft Office PowerPoint</Application>
  <PresentationFormat>Apresentação na tela (4:3)</PresentationFormat>
  <Paragraphs>225</Paragraphs>
  <Slides>47</Slides>
  <Notes>16</Notes>
  <HiddenSlides>0</HiddenSlides>
  <MMClips>0</MMClips>
  <ScaleCrop>false</ScaleCrop>
  <HeadingPairs>
    <vt:vector size="6" baseType="variant">
      <vt:variant>
        <vt:lpstr>Tema</vt:lpstr>
      </vt:variant>
      <vt:variant>
        <vt:i4>2</vt:i4>
      </vt:variant>
      <vt:variant>
        <vt:lpstr>Títulos de slides</vt:lpstr>
      </vt:variant>
      <vt:variant>
        <vt:i4>47</vt:i4>
      </vt:variant>
      <vt:variant>
        <vt:lpstr>Apresentações personalizadas</vt:lpstr>
      </vt:variant>
      <vt:variant>
        <vt:i4>2</vt:i4>
      </vt:variant>
    </vt:vector>
  </HeadingPairs>
  <TitlesOfParts>
    <vt:vector size="51" baseType="lpstr">
      <vt:lpstr>Viagem</vt:lpstr>
      <vt:lpstr>1_Viagem</vt:lpstr>
      <vt:lpstr>Slide 1</vt:lpstr>
      <vt:lpstr>Missão</vt:lpstr>
      <vt:lpstr>ROTEIRO</vt:lpstr>
      <vt:lpstr>Slide 4</vt:lpstr>
      <vt:lpstr>Slide 5</vt:lpstr>
      <vt:lpstr>Slide 6</vt:lpstr>
      <vt:lpstr>Exemplo : diabetes </vt:lpstr>
      <vt:lpstr>problema</vt:lpstr>
      <vt:lpstr>Cenário atual</vt:lpstr>
      <vt:lpstr>Cenário atual</vt:lpstr>
      <vt:lpstr>Cenário atual</vt:lpstr>
      <vt:lpstr>Cenário atual</vt:lpstr>
      <vt:lpstr>Cenário atual</vt:lpstr>
      <vt:lpstr>Cenário atual</vt:lpstr>
      <vt:lpstr>Cenário atual</vt:lpstr>
      <vt:lpstr>Cenário atual</vt:lpstr>
      <vt:lpstr>Cenário atual</vt:lpstr>
      <vt:lpstr>Cenário atual</vt:lpstr>
      <vt:lpstr>Cenário atual</vt:lpstr>
      <vt:lpstr>Problemas</vt:lpstr>
      <vt:lpstr>Problemas</vt:lpstr>
      <vt:lpstr>Valores desejados</vt:lpstr>
      <vt:lpstr>Valores desejados</vt:lpstr>
      <vt:lpstr>Concorrentes</vt:lpstr>
      <vt:lpstr>Curva de valor</vt:lpstr>
      <vt:lpstr>Slide 26</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Cenário com hélice</vt:lpstr>
      <vt:lpstr>Cénario com hélice</vt:lpstr>
      <vt:lpstr>Cenário com hélice</vt:lpstr>
      <vt:lpstr>Curva de valor</vt:lpstr>
      <vt:lpstr>Público Alvo</vt:lpstr>
      <vt:lpstr>Slide 43</vt:lpstr>
      <vt:lpstr>Desenvolvimento</vt:lpstr>
      <vt:lpstr>Demonstração</vt:lpstr>
      <vt:lpstr>dúvidas</vt:lpstr>
      <vt:lpstr>Slide 47</vt:lpstr>
      <vt:lpstr>Apresentação personalizada 1</vt:lpstr>
      <vt:lpstr>Apresentação personalizada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Bernardo Reis</dc:creator>
  <cp:lastModifiedBy>can</cp:lastModifiedBy>
  <cp:revision>707</cp:revision>
  <dcterms:created xsi:type="dcterms:W3CDTF">2009-08-30T01:25:04Z</dcterms:created>
  <dcterms:modified xsi:type="dcterms:W3CDTF">2009-10-21T13:02:22Z</dcterms:modified>
</cp:coreProperties>
</file>